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62" r:id="rId2"/>
    <p:sldId id="284" r:id="rId3"/>
    <p:sldId id="285" r:id="rId4"/>
    <p:sldId id="286" r:id="rId5"/>
    <p:sldId id="291" r:id="rId6"/>
    <p:sldId id="289" r:id="rId7"/>
    <p:sldId id="292" r:id="rId8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16"/>
    <p:restoredTop sz="95884"/>
  </p:normalViewPr>
  <p:slideViewPr>
    <p:cSldViewPr snapToGrid="0" snapToObjects="1">
      <p:cViewPr varScale="1">
        <p:scale>
          <a:sx n="147" d="100"/>
          <a:sy n="147" d="100"/>
        </p:scale>
        <p:origin x="14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9B2DFF-CD1C-8348-B38D-380AEF492F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71606-99D6-0B94-1037-DC709153FC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E1DF36A-7FC8-6C4A-BD56-3039FCB00A83}" type="datetimeFigureOut">
              <a:rPr lang="en-US"/>
              <a:pPr>
                <a:defRPr/>
              </a:pPr>
              <a:t>3/8/26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C99E30D-DDDA-2B41-5435-8862CF119C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1EBE685-CAEC-82E0-7E0B-20EC81714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D24AF-70A3-4A74-B136-F0256BF990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7B1D9-3FC3-5C1F-91BB-B84EAFD17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07B889-5AD2-FD46-931B-D21866679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>
            <a:extLst>
              <a:ext uri="{FF2B5EF4-FFF2-40B4-BE49-F238E27FC236}">
                <a16:creationId xmlns:a16="http://schemas.microsoft.com/office/drawing/2014/main" id="{B8C2DEBD-4FC5-70FB-3E7A-4A98538E0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>
            <a:extLst>
              <a:ext uri="{FF2B5EF4-FFF2-40B4-BE49-F238E27FC236}">
                <a16:creationId xmlns:a16="http://schemas.microsoft.com/office/drawing/2014/main" id="{FD808E32-BC8F-A96E-2427-44554FD2E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0C536522-F57E-5020-AB60-C4226A3054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A63901-B229-C344-8BE5-89AC217BE27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AI-generated content may be incorrect.">
            <a:extLst>
              <a:ext uri="{FF2B5EF4-FFF2-40B4-BE49-F238E27FC236}">
                <a16:creationId xmlns:a16="http://schemas.microsoft.com/office/drawing/2014/main" id="{855087BA-E18D-56CA-3FB3-AFBB96506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r="4343" b="8704"/>
          <a:stretch>
            <a:fillRect/>
          </a:stretch>
        </p:blipFill>
        <p:spPr bwMode="auto">
          <a:xfrm>
            <a:off x="0" y="3105150"/>
            <a:ext cx="9144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A picture containing food, drawing, umbrella, game&#10;&#10;Description automatically generated">
            <a:extLst>
              <a:ext uri="{FF2B5EF4-FFF2-40B4-BE49-F238E27FC236}">
                <a16:creationId xmlns:a16="http://schemas.microsoft.com/office/drawing/2014/main" id="{3E72ADB6-279F-A2E1-B6C6-3F8CC36C7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4400550"/>
            <a:ext cx="13843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 logo with text and a gold circle around it&#10;&#10;AI-generated content may be incorrect.">
            <a:extLst>
              <a:ext uri="{FF2B5EF4-FFF2-40B4-BE49-F238E27FC236}">
                <a16:creationId xmlns:a16="http://schemas.microsoft.com/office/drawing/2014/main" id="{A0F32B5D-1836-C5D9-104C-2D8F1A894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17513"/>
            <a:ext cx="346392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8648" y="3590260"/>
            <a:ext cx="6400800" cy="1314450"/>
          </a:xfrm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 noChangeArrowheads="1"/>
          </p:cNvSpPr>
          <p:nvPr>
            <p:ph type="ctrTitle"/>
          </p:nvPr>
        </p:nvSpPr>
        <p:spPr>
          <a:xfrm>
            <a:off x="1358600" y="2772048"/>
            <a:ext cx="6360896" cy="1101725"/>
          </a:xfrm>
          <a:effectLst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432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alpha val="2823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logo with a city skyline&#10;&#10;AI-generated content may be incorrect.">
            <a:extLst>
              <a:ext uri="{FF2B5EF4-FFF2-40B4-BE49-F238E27FC236}">
                <a16:creationId xmlns:a16="http://schemas.microsoft.com/office/drawing/2014/main" id="{E4AB7350-88CC-D55D-D81D-6321A6752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725863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74638"/>
            <a:ext cx="7529452" cy="601662"/>
          </a:xfrm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7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logo with a city skyline&#10;&#10;AI-generated content may be incorrect.">
            <a:extLst>
              <a:ext uri="{FF2B5EF4-FFF2-40B4-BE49-F238E27FC236}">
                <a16:creationId xmlns:a16="http://schemas.microsoft.com/office/drawing/2014/main" id="{477B2229-B93E-31FD-1F68-949692FD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725863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96165"/>
            <a:ext cx="7772400" cy="1021556"/>
          </a:xfrm>
          <a:effectLst/>
        </p:spPr>
        <p:txBody>
          <a:bodyPr/>
          <a:lstStyle>
            <a:lvl1pPr algn="l">
              <a:defRPr sz="3600" b="1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68786"/>
            <a:ext cx="7772400" cy="527378"/>
          </a:xfrm>
          <a:effectLst/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458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logo with a city skyline&#10;&#10;AI-generated content may be incorrect.">
            <a:extLst>
              <a:ext uri="{FF2B5EF4-FFF2-40B4-BE49-F238E27FC236}">
                <a16:creationId xmlns:a16="http://schemas.microsoft.com/office/drawing/2014/main" id="{19DB7902-B716-4285-3D64-EE2EB3B2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725863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74320"/>
            <a:ext cx="7520509" cy="857250"/>
          </a:xfrm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5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logo with a city skyline&#10;&#10;AI-generated content may be incorrect.">
            <a:extLst>
              <a:ext uri="{FF2B5EF4-FFF2-40B4-BE49-F238E27FC236}">
                <a16:creationId xmlns:a16="http://schemas.microsoft.com/office/drawing/2014/main" id="{7CB24DB2-4C7D-DF4D-46F3-77A528D90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725863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74320"/>
            <a:ext cx="7425618" cy="857250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effectLst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effectLst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effectLst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effectLst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5276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logo with a city skyline&#10;&#10;AI-generated content may be incorrect.">
            <a:extLst>
              <a:ext uri="{FF2B5EF4-FFF2-40B4-BE49-F238E27FC236}">
                <a16:creationId xmlns:a16="http://schemas.microsoft.com/office/drawing/2014/main" id="{1F5840E1-1053-2171-6F84-2248E7AD0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725863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74320"/>
            <a:ext cx="7494629" cy="857250"/>
          </a:xfrm>
          <a:noFill/>
          <a:ln>
            <a:noFill/>
          </a:ln>
          <a:effectLst/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city skyline&#10;&#10;AI-generated content may be incorrect.">
            <a:extLst>
              <a:ext uri="{FF2B5EF4-FFF2-40B4-BE49-F238E27FC236}">
                <a16:creationId xmlns:a16="http://schemas.microsoft.com/office/drawing/2014/main" id="{506045B8-5831-EECD-E3E6-C2A5E6DCE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725863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71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logo with a city skyline&#10;&#10;AI-generated content may be incorrect.">
            <a:extLst>
              <a:ext uri="{FF2B5EF4-FFF2-40B4-BE49-F238E27FC236}">
                <a16:creationId xmlns:a16="http://schemas.microsoft.com/office/drawing/2014/main" id="{2ECCCB44-4279-9F4C-D214-1B25DC71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725863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effectLst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3955810" cy="4389835"/>
          </a:xfrm>
          <a:effectLst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effectLst/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82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logo with a city skyline&#10;&#10;AI-generated content may be incorrect.">
            <a:extLst>
              <a:ext uri="{FF2B5EF4-FFF2-40B4-BE49-F238E27FC236}">
                <a16:creationId xmlns:a16="http://schemas.microsoft.com/office/drawing/2014/main" id="{6CAA5C23-FDA5-E202-0864-1D7B5981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725863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effectLst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effectLst/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87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CDFB884-F1FE-23D0-5950-7C95F1356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74638"/>
            <a:ext cx="82296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A74138C-7F56-7B8E-F1E3-50B8BF3CE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5250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o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8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o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ov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video" Target="../media/media7.mov"/><Relationship Id="rId5" Type="http://schemas.microsoft.com/office/2007/relationships/media" Target="../media/media7.mov"/><Relationship Id="rId10" Type="http://schemas.openxmlformats.org/officeDocument/2006/relationships/image" Target="../media/image11.png"/><Relationship Id="rId4" Type="http://schemas.openxmlformats.org/officeDocument/2006/relationships/video" Target="../media/media6.mo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ov"/><Relationship Id="rId13" Type="http://schemas.openxmlformats.org/officeDocument/2006/relationships/image" Target="../media/image11.png"/><Relationship Id="rId3" Type="http://schemas.microsoft.com/office/2007/relationships/media" Target="../media/media6.mov"/><Relationship Id="rId7" Type="http://schemas.microsoft.com/office/2007/relationships/media" Target="../media/media7.mov"/><Relationship Id="rId12" Type="http://schemas.openxmlformats.org/officeDocument/2006/relationships/image" Target="../media/image12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video" Target="../media/media8.mov"/><Relationship Id="rId11" Type="http://schemas.openxmlformats.org/officeDocument/2006/relationships/image" Target="../media/image10.png"/><Relationship Id="rId5" Type="http://schemas.microsoft.com/office/2007/relationships/media" Target="../media/media8.mov"/><Relationship Id="rId10" Type="http://schemas.openxmlformats.org/officeDocument/2006/relationships/image" Target="../media/image9.png"/><Relationship Id="rId4" Type="http://schemas.openxmlformats.org/officeDocument/2006/relationships/video" Target="../media/media6.mov"/><Relationship Id="rId9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0.mov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video" Target="../media/media11.mov"/><Relationship Id="rId5" Type="http://schemas.microsoft.com/office/2007/relationships/media" Target="../media/media11.mov"/><Relationship Id="rId10" Type="http://schemas.openxmlformats.org/officeDocument/2006/relationships/image" Target="../media/image15.png"/><Relationship Id="rId4" Type="http://schemas.openxmlformats.org/officeDocument/2006/relationships/video" Target="../media/media10.mo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ubtitle 2">
            <a:extLst>
              <a:ext uri="{FF2B5EF4-FFF2-40B4-BE49-F238E27FC236}">
                <a16:creationId xmlns:a16="http://schemas.microsoft.com/office/drawing/2014/main" id="{8961AAF5-7986-6A89-27B5-A26F39B0942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3602038"/>
            <a:ext cx="9144000" cy="1314450"/>
          </a:xfrm>
        </p:spPr>
        <p:txBody>
          <a:bodyPr/>
          <a:lstStyle/>
          <a:p>
            <a:r>
              <a:rPr lang="en-US" altLang="en-US" sz="1800" b="1"/>
              <a:t>Name of Presenter [18 pt Arial Bolded]</a:t>
            </a:r>
          </a:p>
          <a:p>
            <a:r>
              <a:rPr lang="en-US" altLang="en-US" sz="1800"/>
              <a:t>Presenter’s Affiliation [18 pt Arial Regular]</a:t>
            </a:r>
          </a:p>
        </p:txBody>
      </p:sp>
      <p:sp>
        <p:nvSpPr>
          <p:cNvPr id="12290" name="Title 1">
            <a:extLst>
              <a:ext uri="{FF2B5EF4-FFF2-40B4-BE49-F238E27FC236}">
                <a16:creationId xmlns:a16="http://schemas.microsoft.com/office/drawing/2014/main" id="{A65B548D-C8A2-F5D0-8C44-238C947555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92238" y="2760663"/>
            <a:ext cx="6359525" cy="1101725"/>
          </a:xfrm>
        </p:spPr>
        <p:txBody>
          <a:bodyPr/>
          <a:lstStyle/>
          <a:p>
            <a:r>
              <a:rPr lang="en-US" altLang="en-US" sz="1800"/>
              <a:t>Ultimate Structural Case</a:t>
            </a:r>
            <a:br>
              <a:rPr lang="en-US" altLang="en-US" sz="2000"/>
            </a:br>
            <a:endParaRPr lang="en-US" altLang="en-US" sz="2000"/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00DA1E7D-3D5E-677E-6C81-02B5EC87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2965450"/>
            <a:ext cx="636111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Presentation Title [24 pt Arial Headings]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8F387-7DF8-1FEA-9D8E-909D0C824903}"/>
              </a:ext>
            </a:extLst>
          </p:cNvPr>
          <p:cNvSpPr txBox="1"/>
          <p:nvPr/>
        </p:nvSpPr>
        <p:spPr>
          <a:xfrm>
            <a:off x="0" y="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rgbClr val="FF0000"/>
                </a:solidFill>
              </a:rPr>
              <a:t>Sample Presentation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1">
            <a:extLst>
              <a:ext uri="{FF2B5EF4-FFF2-40B4-BE49-F238E27FC236}">
                <a16:creationId xmlns:a16="http://schemas.microsoft.com/office/drawing/2014/main" id="{4422C5FE-3A8B-18C2-D940-C517E6DA6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1638" y="957263"/>
            <a:ext cx="7023100" cy="757237"/>
          </a:xfrm>
        </p:spPr>
        <p:txBody>
          <a:bodyPr/>
          <a:lstStyle/>
          <a:p>
            <a:r>
              <a:rPr lang="en-US" altLang="en-US" sz="2000" dirty="0"/>
              <a:t>[angiogram, echo, CT/MRI, hemodynamics]</a:t>
            </a: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E4FAAA4F-2FEC-522C-8D0F-9E8DA37C7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2746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Imaging and diagnostic studies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16F22C-1B74-A90C-D5A1-9318C24BB15D}"/>
              </a:ext>
            </a:extLst>
          </p:cNvPr>
          <p:cNvCxnSpPr/>
          <p:nvPr/>
        </p:nvCxnSpPr>
        <p:spPr>
          <a:xfrm>
            <a:off x="274638" y="774700"/>
            <a:ext cx="531653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chneider Pap Muscle Rupture MitraClip3 (Converted)" descr="Schneider Pap Muscle Rupture MitraClip3 (Converted)">
            <a:hlinkClick r:id="" action="ppaction://media"/>
            <a:extLst>
              <a:ext uri="{FF2B5EF4-FFF2-40B4-BE49-F238E27FC236}">
                <a16:creationId xmlns:a16="http://schemas.microsoft.com/office/drawing/2014/main" id="{20C666A6-6350-95B7-1989-A5BCF0FC88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105" y="1631950"/>
            <a:ext cx="3806839" cy="2855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4" name="Schneider Pap Muscle Rupture MitraClip7 (Converted)" descr="Schneider Pap Muscle Rupture MitraClip7 (Converted)">
            <a:hlinkClick r:id="" action="ppaction://media"/>
            <a:extLst>
              <a:ext uri="{FF2B5EF4-FFF2-40B4-BE49-F238E27FC236}">
                <a16:creationId xmlns:a16="http://schemas.microsoft.com/office/drawing/2014/main" id="{D97DE39E-02E6-371E-E4C2-D09FBBB200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075" y="1631950"/>
            <a:ext cx="3806839" cy="2855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1">
            <a:extLst>
              <a:ext uri="{FF2B5EF4-FFF2-40B4-BE49-F238E27FC236}">
                <a16:creationId xmlns:a16="http://schemas.microsoft.com/office/drawing/2014/main" id="{F061F941-7F22-D715-CD74-65AB072ADA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563" y="274638"/>
            <a:ext cx="8229600" cy="857250"/>
          </a:xfrm>
        </p:spPr>
        <p:txBody>
          <a:bodyPr/>
          <a:lstStyle/>
          <a:p>
            <a:r>
              <a:rPr lang="en-US" altLang="en-US"/>
              <a:t>The Clinical Challenge</a:t>
            </a:r>
          </a:p>
        </p:txBody>
      </p:sp>
      <p:sp>
        <p:nvSpPr>
          <p:cNvPr id="17410" name="Content Placeholder 6">
            <a:extLst>
              <a:ext uri="{FF2B5EF4-FFF2-40B4-BE49-F238E27FC236}">
                <a16:creationId xmlns:a16="http://schemas.microsoft.com/office/drawing/2014/main" id="{E0A7C0DD-D7C7-5989-514F-2BD069F0E8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42975"/>
            <a:ext cx="7348538" cy="3079750"/>
          </a:xfrm>
        </p:spPr>
        <p:txBody>
          <a:bodyPr/>
          <a:lstStyle/>
          <a:p>
            <a:r>
              <a:rPr lang="en-US" altLang="en-US" dirty="0"/>
              <a:t>How to manage acute MR with papillary muscle with transcatheter therapy?</a:t>
            </a:r>
          </a:p>
          <a:p>
            <a:endParaRPr lang="en-US" alt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C8D1-04E0-D9F1-F490-56A9B35FB942}"/>
              </a:ext>
            </a:extLst>
          </p:cNvPr>
          <p:cNvCxnSpPr/>
          <p:nvPr/>
        </p:nvCxnSpPr>
        <p:spPr>
          <a:xfrm>
            <a:off x="274638" y="774700"/>
            <a:ext cx="531653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chneider Pap Muscle Rupture MitraClip12 (Converted)" descr="Schneider Pap Muscle Rupture MitraClip12 (Converted)">
            <a:hlinkClick r:id="" action="ppaction://media"/>
            <a:extLst>
              <a:ext uri="{FF2B5EF4-FFF2-40B4-BE49-F238E27FC236}">
                <a16:creationId xmlns:a16="http://schemas.microsoft.com/office/drawing/2014/main" id="{CDC344C2-ABE2-0B80-D4F8-FFF807740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533" y="1719579"/>
            <a:ext cx="3532294" cy="26492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Schneider Pap Muscle Rupture MitraClip20 (Converted)" descr="Schneider Pap Muscle Rupture MitraClip20 (Converted)">
            <a:hlinkClick r:id="" action="ppaction://media"/>
            <a:extLst>
              <a:ext uri="{FF2B5EF4-FFF2-40B4-BE49-F238E27FC236}">
                <a16:creationId xmlns:a16="http://schemas.microsoft.com/office/drawing/2014/main" id="{7202D4F8-77AA-1815-185D-7A2475A4611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5175" y="1719579"/>
            <a:ext cx="3532294" cy="26492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1">
            <a:extLst>
              <a:ext uri="{FF2B5EF4-FFF2-40B4-BE49-F238E27FC236}">
                <a16:creationId xmlns:a16="http://schemas.microsoft.com/office/drawing/2014/main" id="{4FE935B6-8F7C-5AB9-1315-5133D8FE3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0700" y="963613"/>
            <a:ext cx="8229600" cy="857250"/>
          </a:xfrm>
        </p:spPr>
        <p:txBody>
          <a:bodyPr/>
          <a:lstStyle/>
          <a:p>
            <a:r>
              <a:rPr lang="en-US" altLang="en-US" sz="2000" dirty="0"/>
              <a:t>[show and state how the challenge was solved]</a:t>
            </a:r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C0CE3BD7-3390-919B-1A1F-8D1E3D3D6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2746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What Next?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8FB125-2A58-D181-5CBE-26FC35A1EF20}"/>
              </a:ext>
            </a:extLst>
          </p:cNvPr>
          <p:cNvCxnSpPr/>
          <p:nvPr/>
        </p:nvCxnSpPr>
        <p:spPr>
          <a:xfrm>
            <a:off x="195263" y="774700"/>
            <a:ext cx="531653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chneider Pap Muscle Rupture MitraClip79 (Converted)" descr="Schneider Pap Muscle Rupture MitraClip79 (Converted)">
            <a:hlinkClick r:id="" action="ppaction://media"/>
            <a:extLst>
              <a:ext uri="{FF2B5EF4-FFF2-40B4-BE49-F238E27FC236}">
                <a16:creationId xmlns:a16="http://schemas.microsoft.com/office/drawing/2014/main" id="{3273828E-43D9-6CB9-F276-66C89C4818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9675" y="1719969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Schneider Pap Muscle Rupture MitraClip93 (Converted)" descr="Schneider Pap Muscle Rupture MitraClip93 (Converted)">
            <a:hlinkClick r:id="" action="ppaction://media"/>
            <a:extLst>
              <a:ext uri="{FF2B5EF4-FFF2-40B4-BE49-F238E27FC236}">
                <a16:creationId xmlns:a16="http://schemas.microsoft.com/office/drawing/2014/main" id="{DE143223-CDA5-0D2B-DCDC-DE70DA76F92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16989" y="1719969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Schneider Pap Muscle Rupture MitraClip99 (Converted)" descr="Schneider Pap Muscle Rupture MitraClip99 (Converted)">
            <a:hlinkClick r:id="" action="ppaction://media"/>
            <a:extLst>
              <a:ext uri="{FF2B5EF4-FFF2-40B4-BE49-F238E27FC236}">
                <a16:creationId xmlns:a16="http://schemas.microsoft.com/office/drawing/2014/main" id="{AB0DE36B-AE26-1C4A-BC49-C9D2B5E506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54303" y="1719969"/>
            <a:ext cx="2568997" cy="19267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03B6F-8D76-B42C-CED6-190E76D30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1">
            <a:extLst>
              <a:ext uri="{FF2B5EF4-FFF2-40B4-BE49-F238E27FC236}">
                <a16:creationId xmlns:a16="http://schemas.microsoft.com/office/drawing/2014/main" id="{7112D99F-3997-AB0C-D932-8871918E6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0700" y="963613"/>
            <a:ext cx="5200831" cy="857250"/>
          </a:xfrm>
        </p:spPr>
        <p:txBody>
          <a:bodyPr/>
          <a:lstStyle/>
          <a:p>
            <a:r>
              <a:rPr lang="en-US" altLang="en-US" sz="2000" dirty="0"/>
              <a:t>[show and state how the challenge was solved]</a:t>
            </a:r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FCBBDDEC-BF16-74DC-4481-07E99551D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2746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Resolution of the Challenge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E2434B-46EE-8BFE-EA30-66C94ED183AB}"/>
              </a:ext>
            </a:extLst>
          </p:cNvPr>
          <p:cNvCxnSpPr/>
          <p:nvPr/>
        </p:nvCxnSpPr>
        <p:spPr>
          <a:xfrm>
            <a:off x="195263" y="774700"/>
            <a:ext cx="531653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chneider Pap Muscle Rupture MitraClip79 (Converted)" descr="Schneider Pap Muscle Rupture MitraClip79 (Converted)">
            <a:hlinkClick r:id="" action="ppaction://media"/>
            <a:extLst>
              <a:ext uri="{FF2B5EF4-FFF2-40B4-BE49-F238E27FC236}">
                <a16:creationId xmlns:a16="http://schemas.microsoft.com/office/drawing/2014/main" id="{93E9D1CE-5D73-99C7-B5D6-5F7B2DE25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90953" y="2009776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Schneider Pap Muscle Rupture MitraClip93 (Converted)" descr="Schneider Pap Muscle Rupture MitraClip93 (Converted)">
            <a:hlinkClick r:id="" action="ppaction://media"/>
            <a:extLst>
              <a:ext uri="{FF2B5EF4-FFF2-40B4-BE49-F238E27FC236}">
                <a16:creationId xmlns:a16="http://schemas.microsoft.com/office/drawing/2014/main" id="{1936DD8B-3E6B-42C0-E999-23FD2691AE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39399" y="430909"/>
            <a:ext cx="2572512" cy="19293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Schneider Pap Muscle Rupture MitraClip84 (Converted)" descr="Schneider Pap Muscle Rupture MitraClip84 (Converted)">
            <a:hlinkClick r:id="" action="ppaction://media"/>
            <a:extLst>
              <a:ext uri="{FF2B5EF4-FFF2-40B4-BE49-F238E27FC236}">
                <a16:creationId xmlns:a16="http://schemas.microsoft.com/office/drawing/2014/main" id="{B0B93796-E307-C691-33D6-1C559D59893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7881" y="2009775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Schneider Pap Muscle Rupture MitraClip99 (Converted)" descr="Schneider Pap Muscle Rupture MitraClip99 (Converted)">
            <a:hlinkClick r:id="" action="ppaction://media"/>
            <a:extLst>
              <a:ext uri="{FF2B5EF4-FFF2-40B4-BE49-F238E27FC236}">
                <a16:creationId xmlns:a16="http://schemas.microsoft.com/office/drawing/2014/main" id="{AFB74041-C67F-6755-65C7-2999139D675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39399" y="2462756"/>
            <a:ext cx="2568997" cy="19267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973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204B-F96F-A493-37FD-4364D933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z="2400" b="1" dirty="0">
                <a:latin typeface="+mj-lt"/>
                <a:ea typeface="+mj-ea"/>
                <a:cs typeface="+mj-cs"/>
              </a:rPr>
              <a:t>Different technique, better result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31BDD2-D49F-7467-3E5D-EA8B96C08159}"/>
              </a:ext>
            </a:extLst>
          </p:cNvPr>
          <p:cNvCxnSpPr/>
          <p:nvPr/>
        </p:nvCxnSpPr>
        <p:spPr>
          <a:xfrm>
            <a:off x="274638" y="774700"/>
            <a:ext cx="531653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gmoen59 (Converted)" descr="Sgmoen59 (Converted)">
            <a:hlinkClick r:id="" action="ppaction://media"/>
            <a:extLst>
              <a:ext uri="{FF2B5EF4-FFF2-40B4-BE49-F238E27FC236}">
                <a16:creationId xmlns:a16="http://schemas.microsoft.com/office/drawing/2014/main" id="{6D26E7D9-822F-9382-EFA1-959255D1F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042" y="1296922"/>
            <a:ext cx="2715768" cy="203682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Sgmoen87 (Converted)" descr="Sgmoen87 (Converted)">
            <a:hlinkClick r:id="" action="ppaction://media"/>
            <a:extLst>
              <a:ext uri="{FF2B5EF4-FFF2-40B4-BE49-F238E27FC236}">
                <a16:creationId xmlns:a16="http://schemas.microsoft.com/office/drawing/2014/main" id="{FA35AB1C-0628-4A34-977E-F7E7A4DDFF1B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43643" y="1296922"/>
            <a:ext cx="2718928" cy="20391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Sgmoen88 (Converted)" descr="Sgmoen88 (Converted)">
            <a:hlinkClick r:id="" action="ppaction://media"/>
            <a:extLst>
              <a:ext uri="{FF2B5EF4-FFF2-40B4-BE49-F238E27FC236}">
                <a16:creationId xmlns:a16="http://schemas.microsoft.com/office/drawing/2014/main" id="{156075AD-43E5-23C7-2538-6C9F1FD57E9D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32459" y="1296922"/>
            <a:ext cx="2789499" cy="20391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DD0FB51-5D8C-25C5-70ED-109D1F7ACB24}"/>
              </a:ext>
            </a:extLst>
          </p:cNvPr>
          <p:cNvSpPr txBox="1">
            <a:spLocks/>
          </p:cNvSpPr>
          <p:nvPr/>
        </p:nvSpPr>
        <p:spPr bwMode="auto">
          <a:xfrm>
            <a:off x="182880" y="3629851"/>
            <a:ext cx="5901827" cy="66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Trap papillary muscle in its anatomic position for better result</a:t>
            </a:r>
          </a:p>
        </p:txBody>
      </p:sp>
    </p:spTree>
    <p:extLst>
      <p:ext uri="{BB962C8B-B14F-4D97-AF65-F5344CB8AC3E}">
        <p14:creationId xmlns:p14="http://schemas.microsoft.com/office/powerpoint/2010/main" val="37048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4CE36CE0-5798-3431-4279-146FF6910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2746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Key Learnings for the Operator and Team</a:t>
            </a: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CBDFE6C3-C1FD-7471-5E9C-08718C1B5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962025"/>
            <a:ext cx="4856163" cy="390683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l">
              <a:lnSpc>
                <a:spcPts val="26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Transcatheter Repair of Acute Papillary Muscle Rupture</a:t>
            </a:r>
          </a:p>
          <a:p>
            <a:pPr marL="342900" indent="-342900" algn="l">
              <a:lnSpc>
                <a:spcPts val="26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Excessive gap height management often needed</a:t>
            </a:r>
          </a:p>
          <a:p>
            <a:pPr marL="342900" indent="-342900" algn="l">
              <a:lnSpc>
                <a:spcPts val="26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Better outcome with trapping papillary muscle on LV side</a:t>
            </a:r>
          </a:p>
          <a:p>
            <a:pPr marL="342900" indent="-342900" algn="l">
              <a:lnSpc>
                <a:spcPts val="26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Perfection not necessary – it’s usually a bridge to surgery</a:t>
            </a:r>
          </a:p>
          <a:p>
            <a:pPr marL="342900" indent="-342900" algn="l">
              <a:lnSpc>
                <a:spcPts val="26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Use both LAP and MR for endpoints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E8320D-CB76-F30E-60C0-9CC2B2FC35A7}"/>
              </a:ext>
            </a:extLst>
          </p:cNvPr>
          <p:cNvCxnSpPr>
            <a:cxnSpLocks/>
          </p:cNvCxnSpPr>
          <p:nvPr/>
        </p:nvCxnSpPr>
        <p:spPr>
          <a:xfrm>
            <a:off x="274638" y="774700"/>
            <a:ext cx="600233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A840366-B1B5-6C4E-BD62-35A904BE667D}" vid="{3869696E-2070-034E-B7D8-B4787E70E7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2</TotalTime>
  <Words>150</Words>
  <Application>Microsoft Macintosh PowerPoint</Application>
  <PresentationFormat>On-screen Show (16:9)</PresentationFormat>
  <Paragraphs>22</Paragraphs>
  <Slides>7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1_Office Theme</vt:lpstr>
      <vt:lpstr>Ultimate Structural Case </vt:lpstr>
      <vt:lpstr>[angiogram, echo, CT/MRI, hemodynamics]</vt:lpstr>
      <vt:lpstr>The Clinical Challenge</vt:lpstr>
      <vt:lpstr>[show and state how the challenge was solved]</vt:lpstr>
      <vt:lpstr>[show and state how the challenge was solved]</vt:lpstr>
      <vt:lpstr>Different technique, better result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Loveman</dc:creator>
  <cp:lastModifiedBy>Tom Loveman</cp:lastModifiedBy>
  <cp:revision>3</cp:revision>
  <dcterms:created xsi:type="dcterms:W3CDTF">2026-03-08T14:57:04Z</dcterms:created>
  <dcterms:modified xsi:type="dcterms:W3CDTF">2026-03-08T14:59:53Z</dcterms:modified>
</cp:coreProperties>
</file>