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62" r:id="rId2"/>
    <p:sldId id="260" r:id="rId3"/>
    <p:sldId id="261" r:id="rId4"/>
    <p:sldId id="277" r:id="rId5"/>
    <p:sldId id="278" r:id="rId6"/>
    <p:sldId id="279" r:id="rId7"/>
    <p:sldId id="280" r:id="rId8"/>
  </p:sldIdLst>
  <p:sldSz cx="9144000" cy="5143500" type="screen16x9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16"/>
    <p:restoredTop sz="95884"/>
  </p:normalViewPr>
  <p:slideViewPr>
    <p:cSldViewPr snapToGrid="0" snapToObjects="1">
      <p:cViewPr varScale="1">
        <p:scale>
          <a:sx n="147" d="100"/>
          <a:sy n="147" d="100"/>
        </p:scale>
        <p:origin x="149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9B2DFF-CD1C-8348-B38D-380AEF492FC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771606-99D6-0B94-1037-DC709153FC7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E1DF36A-7FC8-6C4A-BD56-3039FCB00A83}" type="datetimeFigureOut">
              <a:rPr lang="en-US"/>
              <a:pPr>
                <a:defRPr/>
              </a:pPr>
              <a:t>3/8/26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C99E30D-DDDA-2B41-5435-8862CF119C5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1EBE685-CAEC-82E0-7E0B-20EC817141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9D24AF-70A3-4A74-B136-F0256BF990D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B7B1D9-3FC3-5C1F-91BB-B84EAFD17D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D07B889-5AD2-FD46-931B-D21866679E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Slide Image Placeholder 1">
            <a:extLst>
              <a:ext uri="{FF2B5EF4-FFF2-40B4-BE49-F238E27FC236}">
                <a16:creationId xmlns:a16="http://schemas.microsoft.com/office/drawing/2014/main" id="{B8C2DEBD-4FC5-70FB-3E7A-4A98538E05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4" name="Notes Placeholder 2">
            <a:extLst>
              <a:ext uri="{FF2B5EF4-FFF2-40B4-BE49-F238E27FC236}">
                <a16:creationId xmlns:a16="http://schemas.microsoft.com/office/drawing/2014/main" id="{FD808E32-BC8F-A96E-2427-44554FD2E1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3315" name="Slide Number Placeholder 3">
            <a:extLst>
              <a:ext uri="{FF2B5EF4-FFF2-40B4-BE49-F238E27FC236}">
                <a16:creationId xmlns:a16="http://schemas.microsoft.com/office/drawing/2014/main" id="{0C536522-F57E-5020-AB60-C4226A3054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1A63901-B229-C344-8BE5-89AC217BE276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silhouette of a city&#10;&#10;AI-generated content may be incorrect.">
            <a:extLst>
              <a:ext uri="{FF2B5EF4-FFF2-40B4-BE49-F238E27FC236}">
                <a16:creationId xmlns:a16="http://schemas.microsoft.com/office/drawing/2014/main" id="{855087BA-E18D-56CA-3FB3-AFBB96506F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3" r="4343" b="8704"/>
          <a:stretch>
            <a:fillRect/>
          </a:stretch>
        </p:blipFill>
        <p:spPr bwMode="auto">
          <a:xfrm>
            <a:off x="0" y="3105150"/>
            <a:ext cx="9144000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A picture containing food, drawing, umbrella, game&#10;&#10;Description automatically generated">
            <a:extLst>
              <a:ext uri="{FF2B5EF4-FFF2-40B4-BE49-F238E27FC236}">
                <a16:creationId xmlns:a16="http://schemas.microsoft.com/office/drawing/2014/main" id="{3E72ADB6-279F-A2E1-B6C6-3F8CC36C77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9850" y="4400550"/>
            <a:ext cx="1384300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A logo with text and a gold circle around it&#10;&#10;AI-generated content may be incorrect.">
            <a:extLst>
              <a:ext uri="{FF2B5EF4-FFF2-40B4-BE49-F238E27FC236}">
                <a16:creationId xmlns:a16="http://schemas.microsoft.com/office/drawing/2014/main" id="{A0F32B5D-1836-C5D9-104C-2D8F1A8942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6700" y="417513"/>
            <a:ext cx="3463925" cy="230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8648" y="3590260"/>
            <a:ext cx="6400800" cy="1314450"/>
          </a:xfrm>
          <a:effectLst/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Title 1"/>
          <p:cNvSpPr>
            <a:spLocks noGrp="1" noChangeArrowheads="1"/>
          </p:cNvSpPr>
          <p:nvPr>
            <p:ph type="ctrTitle"/>
          </p:nvPr>
        </p:nvSpPr>
        <p:spPr>
          <a:xfrm>
            <a:off x="1358600" y="2772048"/>
            <a:ext cx="6360896" cy="1101725"/>
          </a:xfrm>
          <a:effectLst/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04326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>
            <a:alpha val="2823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A logo with a city skyline&#10;&#10;AI-generated content may be incorrect.">
            <a:extLst>
              <a:ext uri="{FF2B5EF4-FFF2-40B4-BE49-F238E27FC236}">
                <a16:creationId xmlns:a16="http://schemas.microsoft.com/office/drawing/2014/main" id="{E4AB7350-88CC-D55D-D81D-6321A67523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2075" y="3725863"/>
            <a:ext cx="135572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563" y="274638"/>
            <a:ext cx="7529452" cy="601662"/>
          </a:xfrm>
          <a:effectLst/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effectLst/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972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A logo with a city skyline&#10;&#10;AI-generated content may be incorrect.">
            <a:extLst>
              <a:ext uri="{FF2B5EF4-FFF2-40B4-BE49-F238E27FC236}">
                <a16:creationId xmlns:a16="http://schemas.microsoft.com/office/drawing/2014/main" id="{477B2229-B93E-31FD-1F68-949692FD07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2075" y="3725863"/>
            <a:ext cx="135572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696165"/>
            <a:ext cx="7772400" cy="1021556"/>
          </a:xfrm>
          <a:effectLst/>
        </p:spPr>
        <p:txBody>
          <a:bodyPr/>
          <a:lstStyle>
            <a:lvl1pPr algn="l">
              <a:defRPr sz="3600" b="1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68786"/>
            <a:ext cx="7772400" cy="527378"/>
          </a:xfrm>
          <a:effectLst/>
        </p:spPr>
        <p:txBody>
          <a:bodyPr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4583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A logo with a city skyline&#10;&#10;AI-generated content may be incorrect.">
            <a:extLst>
              <a:ext uri="{FF2B5EF4-FFF2-40B4-BE49-F238E27FC236}">
                <a16:creationId xmlns:a16="http://schemas.microsoft.com/office/drawing/2014/main" id="{19DB7902-B716-4285-3D64-EE2EB3B29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2075" y="3725863"/>
            <a:ext cx="135572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" y="274320"/>
            <a:ext cx="7520509" cy="857250"/>
          </a:xfrm>
          <a:effectLst/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effectLst/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effectLst/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92555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A logo with a city skyline&#10;&#10;AI-generated content may be incorrect.">
            <a:extLst>
              <a:ext uri="{FF2B5EF4-FFF2-40B4-BE49-F238E27FC236}">
                <a16:creationId xmlns:a16="http://schemas.microsoft.com/office/drawing/2014/main" id="{7CB24DB2-4C7D-DF4D-46F3-77A528D900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2075" y="3725863"/>
            <a:ext cx="135572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" y="274320"/>
            <a:ext cx="7425618" cy="857250"/>
          </a:xfrm>
          <a:effectLst/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effectLst/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effectLst/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effectLst/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effectLst/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75276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 logo with a city skyline&#10;&#10;AI-generated content may be incorrect.">
            <a:extLst>
              <a:ext uri="{FF2B5EF4-FFF2-40B4-BE49-F238E27FC236}">
                <a16:creationId xmlns:a16="http://schemas.microsoft.com/office/drawing/2014/main" id="{1F5840E1-1053-2171-6F84-2248E7AD06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2075" y="3725863"/>
            <a:ext cx="135572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" y="274320"/>
            <a:ext cx="7494629" cy="857250"/>
          </a:xfrm>
          <a:noFill/>
          <a:ln>
            <a:noFill/>
          </a:ln>
          <a:effectLst/>
        </p:spPr>
        <p:txBody>
          <a:bodyPr/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941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logo with a city skyline&#10;&#10;AI-generated content may be incorrect.">
            <a:extLst>
              <a:ext uri="{FF2B5EF4-FFF2-40B4-BE49-F238E27FC236}">
                <a16:creationId xmlns:a16="http://schemas.microsoft.com/office/drawing/2014/main" id="{506045B8-5831-EECD-E3E6-C2A5E6DCE7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2075" y="3725863"/>
            <a:ext cx="135572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1714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A logo with a city skyline&#10;&#10;AI-generated content may be incorrect.">
            <a:extLst>
              <a:ext uri="{FF2B5EF4-FFF2-40B4-BE49-F238E27FC236}">
                <a16:creationId xmlns:a16="http://schemas.microsoft.com/office/drawing/2014/main" id="{2ECCCB44-4279-9F4C-D214-1B25DC715A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2075" y="3725863"/>
            <a:ext cx="135572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effectLst/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3955810" cy="4389835"/>
          </a:xfrm>
          <a:effectLst/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effectLst/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582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A logo with a city skyline&#10;&#10;AI-generated content may be incorrect.">
            <a:extLst>
              <a:ext uri="{FF2B5EF4-FFF2-40B4-BE49-F238E27FC236}">
                <a16:creationId xmlns:a16="http://schemas.microsoft.com/office/drawing/2014/main" id="{6CAA5C23-FDA5-E202-0864-1D7B598132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2075" y="3725863"/>
            <a:ext cx="135572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effectLst/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effectLst/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2872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CDFB884-F1FE-23D0-5950-7C95F1356E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82563" y="274638"/>
            <a:ext cx="8229600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A74138C-7F56-7B8E-F1E3-50B8BF3CE9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5250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anose="020B0604020202020204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anose="020B0604020202020204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anose="020B0604020202020204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anose="020B0604020202020204" pitchFamily="34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Subtitle 2">
            <a:extLst>
              <a:ext uri="{FF2B5EF4-FFF2-40B4-BE49-F238E27FC236}">
                <a16:creationId xmlns:a16="http://schemas.microsoft.com/office/drawing/2014/main" id="{8961AAF5-7986-6A89-27B5-A26F39B0942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3602038"/>
            <a:ext cx="9144000" cy="1314450"/>
          </a:xfrm>
        </p:spPr>
        <p:txBody>
          <a:bodyPr/>
          <a:lstStyle/>
          <a:p>
            <a:r>
              <a:rPr lang="en-US" altLang="en-US" sz="1800" b="1"/>
              <a:t>Name of Presenter [18 pt Arial Bolded]</a:t>
            </a:r>
          </a:p>
          <a:p>
            <a:r>
              <a:rPr lang="en-US" altLang="en-US" sz="1800"/>
              <a:t>Presenter’s Affiliation [18 pt Arial Regular]</a:t>
            </a:r>
          </a:p>
        </p:txBody>
      </p:sp>
      <p:sp>
        <p:nvSpPr>
          <p:cNvPr id="12290" name="Title 1">
            <a:extLst>
              <a:ext uri="{FF2B5EF4-FFF2-40B4-BE49-F238E27FC236}">
                <a16:creationId xmlns:a16="http://schemas.microsoft.com/office/drawing/2014/main" id="{A65B548D-C8A2-F5D0-8C44-238C9475551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92238" y="2760663"/>
            <a:ext cx="6359525" cy="1101725"/>
          </a:xfrm>
        </p:spPr>
        <p:txBody>
          <a:bodyPr/>
          <a:lstStyle/>
          <a:p>
            <a:r>
              <a:rPr lang="en-US" altLang="en-US" sz="1800"/>
              <a:t>Ultimate Structural Case</a:t>
            </a:r>
            <a:br>
              <a:rPr lang="en-US" altLang="en-US" sz="2000"/>
            </a:br>
            <a:endParaRPr lang="en-US" altLang="en-US" sz="2000"/>
          </a:p>
        </p:txBody>
      </p:sp>
      <p:sp>
        <p:nvSpPr>
          <p:cNvPr id="12291" name="Title 1">
            <a:extLst>
              <a:ext uri="{FF2B5EF4-FFF2-40B4-BE49-F238E27FC236}">
                <a16:creationId xmlns:a16="http://schemas.microsoft.com/office/drawing/2014/main" id="{00DA1E7D-3D5E-677E-6C81-02B5EC878C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0188" y="2965450"/>
            <a:ext cx="6361112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/>
              <a:t>Presentation Title [24 pt Arial Headings]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>
            <a:extLst>
              <a:ext uri="{FF2B5EF4-FFF2-40B4-BE49-F238E27FC236}">
                <a16:creationId xmlns:a16="http://schemas.microsoft.com/office/drawing/2014/main" id="{5C22643F-FA1D-CD1F-0E96-CB3DE21E1B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563" y="274638"/>
            <a:ext cx="8229600" cy="857250"/>
          </a:xfrm>
        </p:spPr>
        <p:txBody>
          <a:bodyPr/>
          <a:lstStyle/>
          <a:p>
            <a:r>
              <a:rPr lang="en-US" altLang="en-US"/>
              <a:t>Disclosures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B9E3945-C62A-C4EB-B718-774C029BD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563" y="923925"/>
            <a:ext cx="5940425" cy="3360738"/>
          </a:xfrm>
        </p:spPr>
        <p:txBody>
          <a:bodyPr/>
          <a:lstStyle/>
          <a:p>
            <a:pPr marL="234950" indent="-234950">
              <a:lnSpc>
                <a:spcPct val="120000"/>
              </a:lnSpc>
              <a:defRPr/>
            </a:pPr>
            <a:r>
              <a:rPr lang="en-US" b="1" dirty="0"/>
              <a:t>Insert disclosures</a:t>
            </a:r>
          </a:p>
          <a:p>
            <a:pPr>
              <a:lnSpc>
                <a:spcPct val="120000"/>
              </a:lnSpc>
              <a:defRPr/>
            </a:pP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>
              <a:lnSpc>
                <a:spcPct val="120000"/>
              </a:lnSpc>
              <a:defRPr/>
            </a:pP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>
              <a:lnSpc>
                <a:spcPct val="120000"/>
              </a:lnSpc>
              <a:defRPr/>
            </a:pP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B960EE63-1A84-DC88-DEB0-56B36D61C161}"/>
              </a:ext>
            </a:extLst>
          </p:cNvPr>
          <p:cNvCxnSpPr/>
          <p:nvPr/>
        </p:nvCxnSpPr>
        <p:spPr>
          <a:xfrm>
            <a:off x="274638" y="774700"/>
            <a:ext cx="531653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1">
            <a:extLst>
              <a:ext uri="{FF2B5EF4-FFF2-40B4-BE49-F238E27FC236}">
                <a16:creationId xmlns:a16="http://schemas.microsoft.com/office/drawing/2014/main" id="{3D2504A3-ACE1-ACE6-7373-5819ECF99C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1638" y="885825"/>
            <a:ext cx="7023100" cy="3405188"/>
          </a:xfrm>
        </p:spPr>
        <p:txBody>
          <a:bodyPr>
            <a:normAutofit fontScale="90000"/>
          </a:bodyPr>
          <a:lstStyle/>
          <a:p>
            <a:pPr>
              <a:lnSpc>
                <a:spcPts val="3200"/>
              </a:lnSpc>
              <a:defRPr/>
            </a:pPr>
            <a:r>
              <a:rPr lang="en-US" altLang="en-US" sz="2000" b="0" dirty="0"/>
              <a:t>Reason for evaluation: [Age, gender, chief complaint]</a:t>
            </a:r>
            <a:br>
              <a:rPr lang="en-US" altLang="en-US" sz="2000" b="0" dirty="0"/>
            </a:br>
            <a:br>
              <a:rPr lang="en-US" altLang="en-US" sz="2000" b="0" dirty="0"/>
            </a:br>
            <a:r>
              <a:rPr lang="en-US" altLang="en-US" sz="2000" b="0" dirty="0"/>
              <a:t>Pertinent CV history: </a:t>
            </a:r>
            <a:br>
              <a:rPr lang="en-US" altLang="en-US" sz="2000" b="0" dirty="0"/>
            </a:br>
            <a:r>
              <a:rPr lang="en-US" altLang="en-US" sz="2000" b="0" dirty="0"/>
              <a:t>[first line]</a:t>
            </a:r>
            <a:br>
              <a:rPr lang="en-US" altLang="en-US" sz="2000" b="0" dirty="0"/>
            </a:br>
            <a:r>
              <a:rPr lang="en-US" altLang="en-US" sz="2000" b="0" dirty="0"/>
              <a:t>[second line]</a:t>
            </a:r>
            <a:br>
              <a:rPr lang="en-US" altLang="en-US" sz="2000" b="0" dirty="0"/>
            </a:br>
            <a:r>
              <a:rPr lang="en-US" altLang="en-US" sz="2000" b="0" dirty="0"/>
              <a:t>[third line]</a:t>
            </a:r>
            <a:br>
              <a:rPr lang="en-US" altLang="en-US" sz="2000" b="0" dirty="0"/>
            </a:br>
            <a:br>
              <a:rPr lang="en-US" altLang="en-US" sz="2000" b="0" dirty="0"/>
            </a:br>
            <a:br>
              <a:rPr lang="en-US" altLang="en-US" sz="2000" b="0" dirty="0"/>
            </a:br>
            <a:endParaRPr lang="en-US" altLang="en-US" sz="2000" b="0" dirty="0"/>
          </a:p>
        </p:txBody>
      </p:sp>
      <p:sp>
        <p:nvSpPr>
          <p:cNvPr id="15362" name="Title 1">
            <a:extLst>
              <a:ext uri="{FF2B5EF4-FFF2-40B4-BE49-F238E27FC236}">
                <a16:creationId xmlns:a16="http://schemas.microsoft.com/office/drawing/2014/main" id="{CA0B736D-ED4B-146B-4F84-4F4BB6468A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563" y="274638"/>
            <a:ext cx="8229600" cy="68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/>
              <a:t>Case Presentation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755B47-40E4-8538-1EFC-8AA43E71E1EF}"/>
              </a:ext>
            </a:extLst>
          </p:cNvPr>
          <p:cNvCxnSpPr/>
          <p:nvPr/>
        </p:nvCxnSpPr>
        <p:spPr>
          <a:xfrm>
            <a:off x="274638" y="774700"/>
            <a:ext cx="531653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1">
            <a:extLst>
              <a:ext uri="{FF2B5EF4-FFF2-40B4-BE49-F238E27FC236}">
                <a16:creationId xmlns:a16="http://schemas.microsoft.com/office/drawing/2014/main" id="{4422C5FE-3A8B-18C2-D940-C517E6DA6A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1638" y="957263"/>
            <a:ext cx="7023100" cy="757237"/>
          </a:xfrm>
        </p:spPr>
        <p:txBody>
          <a:bodyPr/>
          <a:lstStyle/>
          <a:p>
            <a:r>
              <a:rPr lang="en-US" altLang="en-US" sz="2000"/>
              <a:t>[angiogram, echo, CT/MRI, hemodynamics]</a:t>
            </a:r>
          </a:p>
        </p:txBody>
      </p:sp>
      <p:sp>
        <p:nvSpPr>
          <p:cNvPr id="16386" name="Title 1">
            <a:extLst>
              <a:ext uri="{FF2B5EF4-FFF2-40B4-BE49-F238E27FC236}">
                <a16:creationId xmlns:a16="http://schemas.microsoft.com/office/drawing/2014/main" id="{E4FAAA4F-2FEC-522C-8D0F-9E8DA37C74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563" y="274638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/>
              <a:t>Imaging and diagnostic studies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616F22C-1B74-A90C-D5A1-9318C24BB15D}"/>
              </a:ext>
            </a:extLst>
          </p:cNvPr>
          <p:cNvCxnSpPr/>
          <p:nvPr/>
        </p:nvCxnSpPr>
        <p:spPr>
          <a:xfrm>
            <a:off x="274638" y="774700"/>
            <a:ext cx="531653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1">
            <a:extLst>
              <a:ext uri="{FF2B5EF4-FFF2-40B4-BE49-F238E27FC236}">
                <a16:creationId xmlns:a16="http://schemas.microsoft.com/office/drawing/2014/main" id="{F061F941-7F22-D715-CD74-65AB072ADA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563" y="274638"/>
            <a:ext cx="8229600" cy="857250"/>
          </a:xfrm>
        </p:spPr>
        <p:txBody>
          <a:bodyPr/>
          <a:lstStyle/>
          <a:p>
            <a:r>
              <a:rPr lang="en-US" altLang="en-US"/>
              <a:t>The Clinical Challenge</a:t>
            </a:r>
          </a:p>
        </p:txBody>
      </p:sp>
      <p:sp>
        <p:nvSpPr>
          <p:cNvPr id="17410" name="Content Placeholder 6">
            <a:extLst>
              <a:ext uri="{FF2B5EF4-FFF2-40B4-BE49-F238E27FC236}">
                <a16:creationId xmlns:a16="http://schemas.microsoft.com/office/drawing/2014/main" id="{E0A7C0DD-D7C7-5989-514F-2BD069F0E8B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942975"/>
            <a:ext cx="7348538" cy="3079750"/>
          </a:xfrm>
        </p:spPr>
        <p:txBody>
          <a:bodyPr/>
          <a:lstStyle/>
          <a:p>
            <a:endParaRPr lang="en-US" alt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E7DC8D1-04E0-D9F1-F490-56A9B35FB942}"/>
              </a:ext>
            </a:extLst>
          </p:cNvPr>
          <p:cNvCxnSpPr/>
          <p:nvPr/>
        </p:nvCxnSpPr>
        <p:spPr>
          <a:xfrm>
            <a:off x="274638" y="774700"/>
            <a:ext cx="531653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1">
            <a:extLst>
              <a:ext uri="{FF2B5EF4-FFF2-40B4-BE49-F238E27FC236}">
                <a16:creationId xmlns:a16="http://schemas.microsoft.com/office/drawing/2014/main" id="{4FE935B6-8F7C-5AB9-1315-5133D8FE37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20700" y="963613"/>
            <a:ext cx="8229600" cy="857250"/>
          </a:xfrm>
        </p:spPr>
        <p:txBody>
          <a:bodyPr/>
          <a:lstStyle/>
          <a:p>
            <a:r>
              <a:rPr lang="en-US" altLang="en-US" sz="2000"/>
              <a:t>[show and state how the challenge was solved]</a:t>
            </a:r>
          </a:p>
        </p:txBody>
      </p:sp>
      <p:sp>
        <p:nvSpPr>
          <p:cNvPr id="18434" name="Title 1">
            <a:extLst>
              <a:ext uri="{FF2B5EF4-FFF2-40B4-BE49-F238E27FC236}">
                <a16:creationId xmlns:a16="http://schemas.microsoft.com/office/drawing/2014/main" id="{C0CE3BD7-3390-919B-1A1F-8D1E3D3D66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563" y="274638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/>
              <a:t>Resolution of the Challenge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68FB125-2A58-D181-5CBE-26FC35A1EF20}"/>
              </a:ext>
            </a:extLst>
          </p:cNvPr>
          <p:cNvCxnSpPr/>
          <p:nvPr/>
        </p:nvCxnSpPr>
        <p:spPr>
          <a:xfrm>
            <a:off x="195263" y="774700"/>
            <a:ext cx="531653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4CE36CE0-5798-3431-4279-146FF69100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563" y="274638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/>
              <a:t>Key Learnings for the Operator and Team</a:t>
            </a:r>
          </a:p>
        </p:txBody>
      </p:sp>
      <p:sp>
        <p:nvSpPr>
          <p:cNvPr id="4" name="Title 11">
            <a:extLst>
              <a:ext uri="{FF2B5EF4-FFF2-40B4-BE49-F238E27FC236}">
                <a16:creationId xmlns:a16="http://schemas.microsoft.com/office/drawing/2014/main" id="{CBDFE6C3-C1FD-7471-5E9C-08718C1B53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" y="962025"/>
            <a:ext cx="4856163" cy="1609725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ts val="3200"/>
              </a:lnSpc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[List 3 learning points]</a:t>
            </a:r>
          </a:p>
          <a:p>
            <a:pPr marL="342900" indent="-166688" algn="l">
              <a:lnSpc>
                <a:spcPts val="32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[first line]</a:t>
            </a:r>
          </a:p>
          <a:p>
            <a:pPr marL="342900" indent="-166688" algn="l">
              <a:lnSpc>
                <a:spcPts val="32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[second line]</a:t>
            </a:r>
          </a:p>
          <a:p>
            <a:pPr marL="342900" indent="-166688" algn="l">
              <a:lnSpc>
                <a:spcPts val="32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[third line]</a:t>
            </a:r>
            <a:br>
              <a:rPr lang="en-US" altLang="en-US" sz="2000" dirty="0">
                <a:solidFill>
                  <a:schemeClr val="tx1"/>
                </a:solidFill>
              </a:rPr>
            </a:br>
            <a:endParaRPr lang="en-US" altLang="en-US" sz="2000" dirty="0">
              <a:solidFill>
                <a:schemeClr val="tx1"/>
              </a:solidFill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3E8320D-CB76-F30E-60C0-9CC2B2FC35A7}"/>
              </a:ext>
            </a:extLst>
          </p:cNvPr>
          <p:cNvCxnSpPr>
            <a:cxnSpLocks/>
          </p:cNvCxnSpPr>
          <p:nvPr/>
        </p:nvCxnSpPr>
        <p:spPr>
          <a:xfrm>
            <a:off x="274638" y="774700"/>
            <a:ext cx="600233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2A840366-B1B5-6C4E-BD62-35A904BE667D}" vid="{3869696E-2070-034E-B7D8-B4787E70E72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1_Office Theme</Template>
  <TotalTime>0</TotalTime>
  <Words>129</Words>
  <Application>Microsoft Macintosh PowerPoint</Application>
  <PresentationFormat>On-screen Show (16:9)</PresentationFormat>
  <Paragraphs>20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 Theme</vt:lpstr>
      <vt:lpstr>Ultimate Structural Case </vt:lpstr>
      <vt:lpstr>Disclosures</vt:lpstr>
      <vt:lpstr>Reason for evaluation: [Age, gender, chief complaint]  Pertinent CV history:  [first line] [second line] [third line]   </vt:lpstr>
      <vt:lpstr>[angiogram, echo, CT/MRI, hemodynamics]</vt:lpstr>
      <vt:lpstr>The Clinical Challenge</vt:lpstr>
      <vt:lpstr>[show and state how the challenge was solved]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Loveman</dc:creator>
  <cp:lastModifiedBy>Tom Loveman</cp:lastModifiedBy>
  <cp:revision>1</cp:revision>
  <dcterms:created xsi:type="dcterms:W3CDTF">2026-03-08T14:57:04Z</dcterms:created>
  <dcterms:modified xsi:type="dcterms:W3CDTF">2026-03-08T14:57:28Z</dcterms:modified>
</cp:coreProperties>
</file>