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5" r:id="rId1"/>
  </p:sldMasterIdLst>
  <p:sldIdLst>
    <p:sldId id="265" r:id="rId2"/>
    <p:sldId id="260" r:id="rId3"/>
    <p:sldId id="267" r:id="rId4"/>
    <p:sldId id="277" r:id="rId5"/>
    <p:sldId id="278" r:id="rId6"/>
    <p:sldId id="279" r:id="rId7"/>
    <p:sldId id="280" r:id="rId8"/>
  </p:sldIdLst>
  <p:sldSz cx="9144000" cy="5143500" type="screen16x9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37" d="100"/>
          <a:sy n="137" d="100"/>
        </p:scale>
        <p:origin x="1016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orange and white background&#10;&#10;Description automatically generated">
            <a:extLst>
              <a:ext uri="{FF2B5EF4-FFF2-40B4-BE49-F238E27FC236}">
                <a16:creationId xmlns:a16="http://schemas.microsoft.com/office/drawing/2014/main" id="{A969127F-7054-F347-B6CB-A5C3AE0234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215" y="985520"/>
            <a:ext cx="6593681" cy="1790700"/>
          </a:xfrm>
        </p:spPr>
        <p:txBody>
          <a:bodyPr anchor="b">
            <a:normAutofit/>
          </a:bodyPr>
          <a:lstStyle>
            <a:lvl1pPr algn="l">
              <a:defRPr sz="3600" b="0" i="0">
                <a:solidFill>
                  <a:schemeClr val="tx1"/>
                </a:solidFill>
                <a:latin typeface="+mj-lt"/>
                <a:cs typeface="Gotham Book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3214" y="2859051"/>
            <a:ext cx="6593681" cy="1241822"/>
          </a:xfrm>
        </p:spPr>
        <p:txBody>
          <a:bodyPr>
            <a:normAutofit/>
          </a:bodyPr>
          <a:lstStyle>
            <a:lvl1pPr marL="0" indent="0" algn="l">
              <a:buNone/>
              <a:defRPr sz="1500" b="0" i="0" cap="all" baseline="0">
                <a:solidFill>
                  <a:schemeClr val="tx2"/>
                </a:solidFill>
                <a:latin typeface="+mj-lt"/>
                <a:cs typeface="Gotham Book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71404" y="4651976"/>
            <a:ext cx="2057400" cy="273844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+mn-lt"/>
                <a:cs typeface="Gotham Book" pitchFamily="2" charset="0"/>
              </a:defRPr>
            </a:lvl1pPr>
          </a:lstStyle>
          <a:p>
            <a:r>
              <a:rPr lang="en-US" dirty="0"/>
              <a:t>1/30/25</a:t>
            </a:r>
          </a:p>
        </p:txBody>
      </p:sp>
      <p:pic>
        <p:nvPicPr>
          <p:cNvPr id="69" name="Picture 6" descr="A picture containing food, drawing, umbrella, game&#10;&#10;Description automatically generated">
            <a:extLst>
              <a:ext uri="{FF2B5EF4-FFF2-40B4-BE49-F238E27FC236}">
                <a16:creationId xmlns:a16="http://schemas.microsoft.com/office/drawing/2014/main" id="{8C585623-9175-C340-8A7B-DCCFD279C2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5" y="326927"/>
            <a:ext cx="1995030" cy="841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B835C420-8497-91BE-C0D9-792045551600}"/>
              </a:ext>
            </a:extLst>
          </p:cNvPr>
          <p:cNvSpPr txBox="1">
            <a:spLocks/>
          </p:cNvSpPr>
          <p:nvPr userDrawn="1"/>
        </p:nvSpPr>
        <p:spPr>
          <a:xfrm>
            <a:off x="215196" y="4677916"/>
            <a:ext cx="6146386" cy="33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SzPct val="125000"/>
              <a:buFont typeface="Arial" panose="020B0604020202020204" pitchFamily="34" charset="0"/>
              <a:buNone/>
              <a:defRPr sz="15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INTERVENTIONAL OCTAGON </a:t>
            </a:r>
            <a:r>
              <a:rPr lang="en-US" sz="1200" i="1" dirty="0">
                <a:solidFill>
                  <a:schemeClr val="accent1">
                    <a:lumMod val="25000"/>
                  </a:schemeClr>
                </a:solidFill>
                <a:latin typeface="+mn-lt"/>
              </a:rPr>
              <a:t>CVI Live and On-Demand Webinar Series</a:t>
            </a:r>
            <a:endParaRPr lang="en-US" sz="1200" dirty="0">
              <a:solidFill>
                <a:schemeClr val="accent1">
                  <a:lumMod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1768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background with red and yellow lines&#10;&#10;Description automatically generated with medium confidence">
            <a:extLst>
              <a:ext uri="{FF2B5EF4-FFF2-40B4-BE49-F238E27FC236}">
                <a16:creationId xmlns:a16="http://schemas.microsoft.com/office/drawing/2014/main" id="{2FF019A2-FC99-1A41-8482-ADCDC50DB4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E113983-7FD5-AE46-A2C7-6AFB26F19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8228" y="4563476"/>
            <a:ext cx="578317" cy="273844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3F925361-EC53-3546-9F5E-1B49D6BE05C1}"/>
              </a:ext>
            </a:extLst>
          </p:cNvPr>
          <p:cNvSpPr txBox="1">
            <a:spLocks/>
          </p:cNvSpPr>
          <p:nvPr userDrawn="1"/>
        </p:nvSpPr>
        <p:spPr>
          <a:xfrm>
            <a:off x="1988468" y="4550115"/>
            <a:ext cx="6146386" cy="33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SzPct val="125000"/>
              <a:buFont typeface="Arial" panose="020B0604020202020204" pitchFamily="34" charset="0"/>
              <a:buNone/>
              <a:defRPr sz="15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INTERVENTIONAL OCTAGON </a:t>
            </a:r>
            <a:r>
              <a:rPr lang="en-US" sz="1200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CVI Live and On-Demand Webinar Series</a:t>
            </a:r>
            <a:endParaRPr lang="en-US" sz="12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3" name="Picture 12" descr="A picture containing food, drawing, umbrella, game&#10;&#10;Description automatically generated">
            <a:extLst>
              <a:ext uri="{FF2B5EF4-FFF2-40B4-BE49-F238E27FC236}">
                <a16:creationId xmlns:a16="http://schemas.microsoft.com/office/drawing/2014/main" id="{0545F944-82D9-5048-86FF-405D5D656D9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99" y="4398956"/>
            <a:ext cx="1381133" cy="58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3228499"/>
            <a:ext cx="7434266" cy="614516"/>
          </a:xfrm>
        </p:spPr>
        <p:txBody>
          <a:bodyPr anchor="b">
            <a:normAutofit/>
          </a:bodyPr>
          <a:lstStyle>
            <a:lvl1pPr>
              <a:defRPr sz="2400">
                <a:solidFill>
                  <a:schemeClr val="accent1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823294"/>
            <a:ext cx="7434266" cy="2474834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4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3843015"/>
            <a:ext cx="7433144" cy="51185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36216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background with red and yellow lines&#10;&#10;Description automatically generated with medium confidence">
            <a:extLst>
              <a:ext uri="{FF2B5EF4-FFF2-40B4-BE49-F238E27FC236}">
                <a16:creationId xmlns:a16="http://schemas.microsoft.com/office/drawing/2014/main" id="{8DBB3A42-1CAB-4D4B-88B4-C6BEBF6532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BD91569-0538-BF47-8592-9EEED0017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8228" y="4563476"/>
            <a:ext cx="578317" cy="273844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500E223-A41E-3F4C-8AA4-B7DFCF7C72A7}"/>
              </a:ext>
            </a:extLst>
          </p:cNvPr>
          <p:cNvSpPr txBox="1">
            <a:spLocks/>
          </p:cNvSpPr>
          <p:nvPr userDrawn="1"/>
        </p:nvSpPr>
        <p:spPr>
          <a:xfrm>
            <a:off x="1988468" y="4550115"/>
            <a:ext cx="6146386" cy="33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SzPct val="125000"/>
              <a:buFont typeface="Arial" panose="020B0604020202020204" pitchFamily="34" charset="0"/>
              <a:buNone/>
              <a:defRPr sz="15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INTERVENTIONAL OCTAGON </a:t>
            </a:r>
            <a:r>
              <a:rPr lang="en-US" sz="1200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CVI Live and On-Demand Webinar Series</a:t>
            </a:r>
            <a:endParaRPr lang="en-US" sz="12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1" name="Picture 10" descr="A picture containing food, drawing, umbrella, game&#10;&#10;Description automatically generated">
            <a:extLst>
              <a:ext uri="{FF2B5EF4-FFF2-40B4-BE49-F238E27FC236}">
                <a16:creationId xmlns:a16="http://schemas.microsoft.com/office/drawing/2014/main" id="{26C363F9-7DEF-9843-B0AD-9AA75F7829F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99" y="4398956"/>
            <a:ext cx="1381133" cy="58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457200"/>
            <a:ext cx="7429466" cy="2571750"/>
          </a:xfrm>
        </p:spPr>
        <p:txBody>
          <a:bodyPr anchor="ctr">
            <a:normAutofit/>
          </a:bodyPr>
          <a:lstStyle>
            <a:lvl1pPr>
              <a:defRPr sz="2700">
                <a:solidFill>
                  <a:schemeClr val="accent1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3314700"/>
            <a:ext cx="7428344" cy="1028699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34369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white background with red and yellow lines&#10;&#10;Description automatically generated with medium confidence">
            <a:extLst>
              <a:ext uri="{FF2B5EF4-FFF2-40B4-BE49-F238E27FC236}">
                <a16:creationId xmlns:a16="http://schemas.microsoft.com/office/drawing/2014/main" id="{FDDD72BB-48DE-654E-A139-119FB02C3C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F2757B4-C6F6-2B4A-97D3-177BD9379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8228" y="4563476"/>
            <a:ext cx="578317" cy="273844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1C88C12A-0CD1-3E43-B85B-DCA3C372FF01}"/>
              </a:ext>
            </a:extLst>
          </p:cNvPr>
          <p:cNvSpPr txBox="1">
            <a:spLocks/>
          </p:cNvSpPr>
          <p:nvPr userDrawn="1"/>
        </p:nvSpPr>
        <p:spPr>
          <a:xfrm>
            <a:off x="1988468" y="4550115"/>
            <a:ext cx="6146386" cy="33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SzPct val="125000"/>
              <a:buFont typeface="Arial" panose="020B0604020202020204" pitchFamily="34" charset="0"/>
              <a:buNone/>
              <a:defRPr sz="15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INTERVENTIONAL OCTAGON </a:t>
            </a:r>
            <a:r>
              <a:rPr lang="en-US" sz="1200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CVI Live and On-Demand Webinar Series</a:t>
            </a:r>
            <a:endParaRPr lang="en-US" sz="12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6" name="Picture 15" descr="A picture containing food, drawing, umbrella, game&#10;&#10;Description automatically generated">
            <a:extLst>
              <a:ext uri="{FF2B5EF4-FFF2-40B4-BE49-F238E27FC236}">
                <a16:creationId xmlns:a16="http://schemas.microsoft.com/office/drawing/2014/main" id="{826BEAD7-EEF8-D54C-9A73-9CFE1855F4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99" y="4398956"/>
            <a:ext cx="1381133" cy="58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991" y="968493"/>
            <a:ext cx="6977064" cy="2061322"/>
          </a:xfrm>
        </p:spPr>
        <p:txBody>
          <a:bodyPr anchor="ctr">
            <a:normAutofit/>
          </a:bodyPr>
          <a:lstStyle>
            <a:lvl1pPr>
              <a:defRPr sz="2700">
                <a:solidFill>
                  <a:schemeClr val="accent1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15816" y="3035461"/>
            <a:ext cx="6564224" cy="411726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3232439"/>
            <a:ext cx="7429502" cy="1117122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02966" y="1060588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828360" y="2585022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438410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background with red and yellow lines&#10;&#10;Description automatically generated with medium confidence">
            <a:extLst>
              <a:ext uri="{FF2B5EF4-FFF2-40B4-BE49-F238E27FC236}">
                <a16:creationId xmlns:a16="http://schemas.microsoft.com/office/drawing/2014/main" id="{A39D8AD6-6CEB-ED4F-BF13-E0932AD2F8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5C2B83C-8321-D64E-A0DA-66F85B363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8228" y="4563476"/>
            <a:ext cx="578317" cy="273844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D027670-6F57-BA47-8128-1EA60D065068}"/>
              </a:ext>
            </a:extLst>
          </p:cNvPr>
          <p:cNvSpPr txBox="1">
            <a:spLocks/>
          </p:cNvSpPr>
          <p:nvPr userDrawn="1"/>
        </p:nvSpPr>
        <p:spPr>
          <a:xfrm>
            <a:off x="1988468" y="4550115"/>
            <a:ext cx="6146386" cy="33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SzPct val="125000"/>
              <a:buFont typeface="Arial" panose="020B0604020202020204" pitchFamily="34" charset="0"/>
              <a:buNone/>
              <a:defRPr sz="15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INTERVENTIONAL OCTAGON </a:t>
            </a:r>
            <a:r>
              <a:rPr lang="en-US" sz="1200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CVI Live and On-Demand Webinar Series</a:t>
            </a:r>
            <a:endParaRPr lang="en-US" sz="12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1" name="Picture 10" descr="A picture containing food, drawing, umbrella, game&#10;&#10;Description automatically generated">
            <a:extLst>
              <a:ext uri="{FF2B5EF4-FFF2-40B4-BE49-F238E27FC236}">
                <a16:creationId xmlns:a16="http://schemas.microsoft.com/office/drawing/2014/main" id="{A3ABAB62-827D-AA4F-9B35-6A1BDFCFF1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99" y="4398956"/>
            <a:ext cx="1381133" cy="58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600531"/>
            <a:ext cx="7429501" cy="1883876"/>
          </a:xfrm>
        </p:spPr>
        <p:txBody>
          <a:bodyPr anchor="b">
            <a:normAutofit/>
          </a:bodyPr>
          <a:lstStyle>
            <a:lvl1pPr>
              <a:defRPr sz="2700">
                <a:solidFill>
                  <a:schemeClr val="accent1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3493241"/>
            <a:ext cx="7428379" cy="855483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86302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white background with red and yellow lines&#10;&#10;Description automatically generated with medium confidence">
            <a:extLst>
              <a:ext uri="{FF2B5EF4-FFF2-40B4-BE49-F238E27FC236}">
                <a16:creationId xmlns:a16="http://schemas.microsoft.com/office/drawing/2014/main" id="{18695C23-067F-594E-9B0D-D955F2AF96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FA1AAF38-A178-5947-8498-47E593ED7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8228" y="4563476"/>
            <a:ext cx="578317" cy="273844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F14F19F6-E57F-F44C-BE47-04DADF33EA2A}"/>
              </a:ext>
            </a:extLst>
          </p:cNvPr>
          <p:cNvSpPr txBox="1">
            <a:spLocks/>
          </p:cNvSpPr>
          <p:nvPr userDrawn="1"/>
        </p:nvSpPr>
        <p:spPr>
          <a:xfrm>
            <a:off x="1988468" y="4550115"/>
            <a:ext cx="6146386" cy="33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SzPct val="125000"/>
              <a:buFont typeface="Arial" panose="020B0604020202020204" pitchFamily="34" charset="0"/>
              <a:buNone/>
              <a:defRPr sz="15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INTERVENTIONAL OCTAGON </a:t>
            </a:r>
            <a:r>
              <a:rPr lang="en-US" sz="1200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CVI Live and On-Demand Webinar Series</a:t>
            </a:r>
            <a:endParaRPr lang="en-US" sz="12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9" name="Picture 18" descr="A picture containing food, drawing, umbrella, game&#10;&#10;Description automatically generated">
            <a:extLst>
              <a:ext uri="{FF2B5EF4-FFF2-40B4-BE49-F238E27FC236}">
                <a16:creationId xmlns:a16="http://schemas.microsoft.com/office/drawing/2014/main" id="{3AFF5EA2-33DC-1B4B-A388-352AE1DD54E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99" y="4398956"/>
            <a:ext cx="1381133" cy="58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1094512"/>
            <a:ext cx="7429499" cy="1428750"/>
          </a:xfrm>
        </p:spPr>
        <p:txBody>
          <a:bodyPr/>
          <a:lstStyle>
            <a:lvl1pPr>
              <a:defRPr>
                <a:solidFill>
                  <a:schemeClr val="accent1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43159"/>
            <a:ext cx="2397674" cy="51435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45939" y="3157509"/>
            <a:ext cx="2406551" cy="182320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45538"/>
            <a:ext cx="2388289" cy="51435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78160" y="3159888"/>
            <a:ext cx="2396873" cy="182320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43159"/>
            <a:ext cx="2396226" cy="51435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157509"/>
            <a:ext cx="2396226" cy="182320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03372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white background with red and yellow lines&#10;&#10;Description automatically generated with medium confidence">
            <a:extLst>
              <a:ext uri="{FF2B5EF4-FFF2-40B4-BE49-F238E27FC236}">
                <a16:creationId xmlns:a16="http://schemas.microsoft.com/office/drawing/2014/main" id="{1E2DB76C-4E75-9847-BA0D-D652D4A81F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9EB6462-1CC5-DD42-B5C5-44593DFAA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8228" y="4563476"/>
            <a:ext cx="578317" cy="273844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CAF1D3B8-4FE8-DB4A-8CB2-9A75302638B8}"/>
              </a:ext>
            </a:extLst>
          </p:cNvPr>
          <p:cNvSpPr txBox="1">
            <a:spLocks/>
          </p:cNvSpPr>
          <p:nvPr userDrawn="1"/>
        </p:nvSpPr>
        <p:spPr>
          <a:xfrm>
            <a:off x="1988468" y="4550115"/>
            <a:ext cx="6146386" cy="33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SzPct val="125000"/>
              <a:buFont typeface="Arial" panose="020B0604020202020204" pitchFamily="34" charset="0"/>
              <a:buNone/>
              <a:defRPr sz="15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INTERVENTIONAL OCTAGON </a:t>
            </a:r>
            <a:r>
              <a:rPr lang="en-US" sz="1200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CVI Live and On-Demand Webinar Series</a:t>
            </a:r>
            <a:endParaRPr lang="en-US" sz="12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29" name="Picture 28" descr="A picture containing food, drawing, umbrella, game&#10;&#10;Description automatically generated">
            <a:extLst>
              <a:ext uri="{FF2B5EF4-FFF2-40B4-BE49-F238E27FC236}">
                <a16:creationId xmlns:a16="http://schemas.microsoft.com/office/drawing/2014/main" id="{E14A594E-3C97-1647-904F-E8D0AA764A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99" y="4398956"/>
            <a:ext cx="1381133" cy="58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1000125"/>
            <a:ext cx="7522169" cy="1428750"/>
          </a:xfrm>
        </p:spPr>
        <p:txBody>
          <a:bodyPr/>
          <a:lstStyle>
            <a:lvl1pPr>
              <a:defRPr>
                <a:solidFill>
                  <a:schemeClr val="accent1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3303447"/>
            <a:ext cx="2396430" cy="432197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000249"/>
            <a:ext cx="2396430" cy="1143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5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3735644"/>
            <a:ext cx="2396430" cy="61338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3303447"/>
            <a:ext cx="2400300" cy="432197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000249"/>
            <a:ext cx="2399205" cy="1143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5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3735643"/>
            <a:ext cx="2400300" cy="607757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3303446"/>
            <a:ext cx="2393056" cy="432197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000249"/>
            <a:ext cx="2396227" cy="1143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5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3735641"/>
            <a:ext cx="2396226" cy="60775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81875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background with red and yellow lines&#10;&#10;Description automatically generated with medium confidence">
            <a:extLst>
              <a:ext uri="{FF2B5EF4-FFF2-40B4-BE49-F238E27FC236}">
                <a16:creationId xmlns:a16="http://schemas.microsoft.com/office/drawing/2014/main" id="{1B5DBC1D-D3DD-1248-9B65-37CFAE0A65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F23DC34-4BE7-5542-ADF0-81D3602FA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8228" y="4563476"/>
            <a:ext cx="578317" cy="273844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9C46BA3-986E-E64E-ABDD-4F2E5930F1FE}"/>
              </a:ext>
            </a:extLst>
          </p:cNvPr>
          <p:cNvSpPr txBox="1">
            <a:spLocks/>
          </p:cNvSpPr>
          <p:nvPr userDrawn="1"/>
        </p:nvSpPr>
        <p:spPr>
          <a:xfrm>
            <a:off x="1988468" y="4550115"/>
            <a:ext cx="6146386" cy="33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SzPct val="125000"/>
              <a:buFont typeface="Arial" panose="020B0604020202020204" pitchFamily="34" charset="0"/>
              <a:buNone/>
              <a:defRPr sz="15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INTERVENTIONAL OCTAGON </a:t>
            </a:r>
            <a:r>
              <a:rPr lang="en-US" sz="1200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CVI Live and On-Demand Webinar Series</a:t>
            </a:r>
            <a:endParaRPr lang="en-US" sz="12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2" name="Picture 11" descr="A picture containing food, drawing, umbrella, game&#10;&#10;Description automatically generated">
            <a:extLst>
              <a:ext uri="{FF2B5EF4-FFF2-40B4-BE49-F238E27FC236}">
                <a16:creationId xmlns:a16="http://schemas.microsoft.com/office/drawing/2014/main" id="{4EE93CB8-B477-7C48-94B8-41F5F4E0CC9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99" y="4398956"/>
            <a:ext cx="1381133" cy="58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943003"/>
            <a:ext cx="7429499" cy="1108928"/>
          </a:xfrm>
        </p:spPr>
        <p:txBody>
          <a:bodyPr/>
          <a:lstStyle>
            <a:lvl1pPr>
              <a:defRPr>
                <a:solidFill>
                  <a:schemeClr val="accent1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2932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white background with red and yellow lines&#10;&#10;Description automatically generated with medium confidence">
            <a:extLst>
              <a:ext uri="{FF2B5EF4-FFF2-40B4-BE49-F238E27FC236}">
                <a16:creationId xmlns:a16="http://schemas.microsoft.com/office/drawing/2014/main" id="{32AEAD91-4AD9-8A41-BF07-7DAFC6955B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269A684-85C0-DE46-A7EA-72263FC9F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8228" y="4563476"/>
            <a:ext cx="578317" cy="273844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FBB41115-7463-3B4D-A017-CF497D870BEF}"/>
              </a:ext>
            </a:extLst>
          </p:cNvPr>
          <p:cNvSpPr txBox="1">
            <a:spLocks/>
          </p:cNvSpPr>
          <p:nvPr userDrawn="1"/>
        </p:nvSpPr>
        <p:spPr>
          <a:xfrm>
            <a:off x="1988468" y="4550115"/>
            <a:ext cx="6146386" cy="33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SzPct val="125000"/>
              <a:buFont typeface="Arial" panose="020B0604020202020204" pitchFamily="34" charset="0"/>
              <a:buNone/>
              <a:defRPr sz="15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INTERVENTIONAL OCTAGON </a:t>
            </a:r>
            <a:r>
              <a:rPr lang="en-US" sz="1200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CVI Live and On-Demand Webinar Series</a:t>
            </a:r>
            <a:endParaRPr lang="en-US" sz="12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8" name="Picture 17" descr="A picture containing food, drawing, umbrella, game&#10;&#10;Description automatically generated">
            <a:extLst>
              <a:ext uri="{FF2B5EF4-FFF2-40B4-BE49-F238E27FC236}">
                <a16:creationId xmlns:a16="http://schemas.microsoft.com/office/drawing/2014/main" id="{5E70C80F-AD42-794F-8BB3-06A7502364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99" y="4398956"/>
            <a:ext cx="1381133" cy="58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568930"/>
            <a:ext cx="7429499" cy="1108928"/>
          </a:xfrm>
        </p:spPr>
        <p:txBody>
          <a:bodyPr/>
          <a:lstStyle>
            <a:lvl1pPr>
              <a:defRPr>
                <a:solidFill>
                  <a:schemeClr val="accent1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1882555"/>
            <a:ext cx="7429499" cy="26562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5065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white background with red and yellow lines&#10;&#10;Description automatically generated with medium confidence">
            <a:extLst>
              <a:ext uri="{FF2B5EF4-FFF2-40B4-BE49-F238E27FC236}">
                <a16:creationId xmlns:a16="http://schemas.microsoft.com/office/drawing/2014/main" id="{9DACD0CB-DD22-0A49-8DDF-9ED86D5E3D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6C22309E-12D8-ED41-85D1-18C4F18A2586}"/>
              </a:ext>
            </a:extLst>
          </p:cNvPr>
          <p:cNvSpPr txBox="1">
            <a:spLocks/>
          </p:cNvSpPr>
          <p:nvPr userDrawn="1"/>
        </p:nvSpPr>
        <p:spPr>
          <a:xfrm>
            <a:off x="1988468" y="4550115"/>
            <a:ext cx="6146386" cy="33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SzPct val="125000"/>
              <a:buFont typeface="Arial" panose="020B0604020202020204" pitchFamily="34" charset="0"/>
              <a:buNone/>
              <a:defRPr sz="15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tx2"/>
                </a:solidFill>
                <a:latin typeface="+mj-lt"/>
              </a:rPr>
              <a:t>INTERVENTIONAL OCTAGON </a:t>
            </a:r>
            <a:r>
              <a:rPr lang="en-US" sz="1200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CVI Live and On-Demand Webinar Series</a:t>
            </a:r>
            <a:endParaRPr lang="en-US" sz="12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3" name="Picture 12" descr="A picture containing food, drawing, umbrella, game&#10;&#10;Description automatically generated">
            <a:extLst>
              <a:ext uri="{FF2B5EF4-FFF2-40B4-BE49-F238E27FC236}">
                <a16:creationId xmlns:a16="http://schemas.microsoft.com/office/drawing/2014/main" id="{BA402AAD-3D50-FE42-A165-97542A5E7E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99" y="4398956"/>
            <a:ext cx="1381133" cy="58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064420"/>
            <a:ext cx="7429500" cy="2139553"/>
          </a:xfrm>
        </p:spPr>
        <p:txBody>
          <a:bodyPr anchor="b">
            <a:normAutofit/>
          </a:bodyPr>
          <a:lstStyle>
            <a:lvl1pPr>
              <a:defRPr sz="2700">
                <a:solidFill>
                  <a:schemeClr val="accent1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3318272"/>
            <a:ext cx="7429500" cy="1031082"/>
          </a:xfrm>
        </p:spPr>
        <p:txBody>
          <a:bodyPr>
            <a:normAutofit/>
          </a:bodyPr>
          <a:lstStyle>
            <a:lvl1pPr marL="0" indent="0">
              <a:buNone/>
              <a:defRPr sz="135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35819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background with red and yellow lines&#10;&#10;Description automatically generated with medium confidence">
            <a:extLst>
              <a:ext uri="{FF2B5EF4-FFF2-40B4-BE49-F238E27FC236}">
                <a16:creationId xmlns:a16="http://schemas.microsoft.com/office/drawing/2014/main" id="{0DF93E68-FA8F-6B49-8FBA-FBF9F6C26F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5433836-C646-894B-80E0-D81AE8FA6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8228" y="4563476"/>
            <a:ext cx="578317" cy="273844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6B94E1B-B667-D446-8326-D34609E23BB4}"/>
              </a:ext>
            </a:extLst>
          </p:cNvPr>
          <p:cNvSpPr txBox="1">
            <a:spLocks/>
          </p:cNvSpPr>
          <p:nvPr userDrawn="1"/>
        </p:nvSpPr>
        <p:spPr>
          <a:xfrm>
            <a:off x="1988468" y="4550115"/>
            <a:ext cx="6146386" cy="33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SzPct val="125000"/>
              <a:buFont typeface="Arial" panose="020B0604020202020204" pitchFamily="34" charset="0"/>
              <a:buNone/>
              <a:defRPr sz="15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INTERVENTIONAL OCTAGON </a:t>
            </a:r>
            <a:r>
              <a:rPr lang="en-US" sz="1200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CVI Live and On-Demand Webinar Series</a:t>
            </a:r>
            <a:endParaRPr lang="en-US" sz="12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1" name="Picture 10" descr="A picture containing food, drawing, umbrella, game&#10;&#10;Description automatically generated">
            <a:extLst>
              <a:ext uri="{FF2B5EF4-FFF2-40B4-BE49-F238E27FC236}">
                <a16:creationId xmlns:a16="http://schemas.microsoft.com/office/drawing/2014/main" id="{1A9863F8-C10F-CA4B-9837-CB969C1469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99" y="4398956"/>
            <a:ext cx="1381133" cy="58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559230"/>
            <a:ext cx="7429499" cy="1108928"/>
          </a:xfrm>
        </p:spPr>
        <p:txBody>
          <a:bodyPr/>
          <a:lstStyle>
            <a:lvl1pPr>
              <a:defRPr>
                <a:solidFill>
                  <a:schemeClr val="accent1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1777281"/>
            <a:ext cx="3658792" cy="26562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777281"/>
            <a:ext cx="3656408" cy="26562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5707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white background with red and yellow lines&#10;&#10;Description automatically generated with medium confidence">
            <a:extLst>
              <a:ext uri="{FF2B5EF4-FFF2-40B4-BE49-F238E27FC236}">
                <a16:creationId xmlns:a16="http://schemas.microsoft.com/office/drawing/2014/main" id="{F5001203-E311-0144-9B47-95868F4B61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CECF1BC-0A79-3C4D-85A2-BA86A3E2E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8228" y="4563476"/>
            <a:ext cx="578317" cy="273844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0CE11F1-8CB5-0643-9C9F-252F541FFCB3}"/>
              </a:ext>
            </a:extLst>
          </p:cNvPr>
          <p:cNvSpPr txBox="1">
            <a:spLocks/>
          </p:cNvSpPr>
          <p:nvPr userDrawn="1"/>
        </p:nvSpPr>
        <p:spPr>
          <a:xfrm>
            <a:off x="1988468" y="4550115"/>
            <a:ext cx="6146386" cy="33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SzPct val="125000"/>
              <a:buFont typeface="Arial" panose="020B0604020202020204" pitchFamily="34" charset="0"/>
              <a:buNone/>
              <a:defRPr sz="15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INTERVENTIONAL OCTAGON </a:t>
            </a:r>
            <a:r>
              <a:rPr lang="en-US" sz="1200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CVI Live and On-Demand Webinar Series</a:t>
            </a:r>
            <a:endParaRPr lang="en-US" sz="12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3" name="Picture 12" descr="A picture containing food, drawing, umbrella, game&#10;&#10;Description automatically generated">
            <a:extLst>
              <a:ext uri="{FF2B5EF4-FFF2-40B4-BE49-F238E27FC236}">
                <a16:creationId xmlns:a16="http://schemas.microsoft.com/office/drawing/2014/main" id="{A7202070-9537-B14F-ABFD-DAFC6092351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99" y="4398956"/>
            <a:ext cx="1381133" cy="58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937480"/>
            <a:ext cx="7429500" cy="1108471"/>
          </a:xfrm>
        </p:spPr>
        <p:txBody>
          <a:bodyPr/>
          <a:lstStyle>
            <a:lvl1pPr>
              <a:defRPr>
                <a:solidFill>
                  <a:schemeClr val="accent1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515" y="2160250"/>
            <a:ext cx="3487337" cy="617934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2778183"/>
            <a:ext cx="3658793" cy="2038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6" y="2160249"/>
            <a:ext cx="3484952" cy="617934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778183"/>
            <a:ext cx="3656408" cy="2038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1433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background with red and yellow lines&#10;&#10;Description automatically generated with medium confidence">
            <a:extLst>
              <a:ext uri="{FF2B5EF4-FFF2-40B4-BE49-F238E27FC236}">
                <a16:creationId xmlns:a16="http://schemas.microsoft.com/office/drawing/2014/main" id="{E7CD6057-07F2-B84D-AE8E-C21BD7F7F4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DE8B6-EB41-1644-AAE4-FD9065D4E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8228" y="4563476"/>
            <a:ext cx="578317" cy="273844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24BE5F4B-C41A-6848-BEAC-A6E0BB018678}"/>
              </a:ext>
            </a:extLst>
          </p:cNvPr>
          <p:cNvSpPr txBox="1">
            <a:spLocks/>
          </p:cNvSpPr>
          <p:nvPr userDrawn="1"/>
        </p:nvSpPr>
        <p:spPr>
          <a:xfrm>
            <a:off x="1988468" y="4550115"/>
            <a:ext cx="6146386" cy="33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SzPct val="125000"/>
              <a:buFont typeface="Arial" panose="020B0604020202020204" pitchFamily="34" charset="0"/>
              <a:buNone/>
              <a:defRPr sz="15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INTERVENTIONAL OCTAGON </a:t>
            </a:r>
            <a:r>
              <a:rPr lang="en-US" sz="1200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CVI Live and On-Demand Webinar Series</a:t>
            </a:r>
            <a:endParaRPr lang="en-US" sz="12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9" name="Picture 8" descr="A picture containing food, drawing, umbrella, game&#10;&#10;Description automatically generated">
            <a:extLst>
              <a:ext uri="{FF2B5EF4-FFF2-40B4-BE49-F238E27FC236}">
                <a16:creationId xmlns:a16="http://schemas.microsoft.com/office/drawing/2014/main" id="{8513116B-0028-B34D-8F7E-2BF5FEE8A3F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99" y="4398956"/>
            <a:ext cx="1381133" cy="58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1206239"/>
            <a:ext cx="7429499" cy="1108928"/>
          </a:xfrm>
        </p:spPr>
        <p:txBody>
          <a:bodyPr/>
          <a:lstStyle>
            <a:lvl1pPr>
              <a:defRPr>
                <a:solidFill>
                  <a:schemeClr val="accent1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010584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background with red and yellow lines&#10;&#10;Description automatically generated with medium confidence">
            <a:extLst>
              <a:ext uri="{FF2B5EF4-FFF2-40B4-BE49-F238E27FC236}">
                <a16:creationId xmlns:a16="http://schemas.microsoft.com/office/drawing/2014/main" id="{F9D1277D-1677-544B-89AB-A410E1AFBD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EF4B89-79B8-FA4B-8564-A644C5607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8228" y="4563476"/>
            <a:ext cx="578317" cy="273844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A875DAE-1C91-E04C-A6EA-2399E57D4FE2}"/>
              </a:ext>
            </a:extLst>
          </p:cNvPr>
          <p:cNvSpPr txBox="1">
            <a:spLocks/>
          </p:cNvSpPr>
          <p:nvPr userDrawn="1"/>
        </p:nvSpPr>
        <p:spPr>
          <a:xfrm>
            <a:off x="1988468" y="4550115"/>
            <a:ext cx="6146386" cy="33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SzPct val="125000"/>
              <a:buFont typeface="Arial" panose="020B0604020202020204" pitchFamily="34" charset="0"/>
              <a:buNone/>
              <a:defRPr sz="15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INTERVENTIONAL OCTAGON </a:t>
            </a:r>
            <a:r>
              <a:rPr lang="en-US" sz="1200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CVI Live and On-Demand Webinar Series</a:t>
            </a:r>
            <a:endParaRPr lang="en-US" sz="12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8" name="Picture 7" descr="A picture containing food, drawing, umbrella, game&#10;&#10;Description automatically generated">
            <a:extLst>
              <a:ext uri="{FF2B5EF4-FFF2-40B4-BE49-F238E27FC236}">
                <a16:creationId xmlns:a16="http://schemas.microsoft.com/office/drawing/2014/main" id="{1E805D22-2859-3641-B581-6A955114ED1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99" y="4398956"/>
            <a:ext cx="1381133" cy="58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80185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background with red and yellow lines&#10;&#10;Description automatically generated with medium confidence">
            <a:extLst>
              <a:ext uri="{FF2B5EF4-FFF2-40B4-BE49-F238E27FC236}">
                <a16:creationId xmlns:a16="http://schemas.microsoft.com/office/drawing/2014/main" id="{ED080D6A-D55B-694F-A54A-CFCB5592C1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32435E3-521B-C342-866B-A2A0D2C4A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8228" y="4563476"/>
            <a:ext cx="578317" cy="273844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313E671-11A7-DE4F-AE0B-D20301D8D643}"/>
              </a:ext>
            </a:extLst>
          </p:cNvPr>
          <p:cNvSpPr txBox="1">
            <a:spLocks/>
          </p:cNvSpPr>
          <p:nvPr userDrawn="1"/>
        </p:nvSpPr>
        <p:spPr>
          <a:xfrm>
            <a:off x="1988468" y="4550115"/>
            <a:ext cx="6146386" cy="338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SzPct val="125000"/>
              <a:buFont typeface="Arial" panose="020B0604020202020204" pitchFamily="34" charset="0"/>
              <a:buNone/>
              <a:defRPr sz="15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5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INTERVENTIONAL </a:t>
            </a:r>
            <a:r>
              <a:rPr lang="en-US" sz="13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OCTAGON</a:t>
            </a:r>
            <a:r>
              <a:rPr lang="en-US" sz="15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 </a:t>
            </a:r>
            <a:r>
              <a:rPr lang="en-US" sz="1400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CVI Live and On-Demand Webinar Series</a:t>
            </a:r>
            <a:endParaRPr lang="en-US" sz="14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1" name="Picture 10" descr="A picture containing food, drawing, umbrella, game&#10;&#10;Description automatically generated">
            <a:extLst>
              <a:ext uri="{FF2B5EF4-FFF2-40B4-BE49-F238E27FC236}">
                <a16:creationId xmlns:a16="http://schemas.microsoft.com/office/drawing/2014/main" id="{F44E1466-B42D-114C-8DEF-04759D83B5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99" y="4398956"/>
            <a:ext cx="1381133" cy="58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1149929"/>
            <a:ext cx="2892028" cy="1229913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1137227"/>
            <a:ext cx="4418407" cy="3898901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379842"/>
            <a:ext cx="2892028" cy="265628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01031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457200"/>
            <a:ext cx="4450881" cy="122991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5541" y="1302327"/>
            <a:ext cx="2750018" cy="3041073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1687114"/>
            <a:ext cx="4450883" cy="265628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A white background with red and yellow lines&#10;&#10;Description automatically generated with medium confidence">
            <a:extLst>
              <a:ext uri="{FF2B5EF4-FFF2-40B4-BE49-F238E27FC236}">
                <a16:creationId xmlns:a16="http://schemas.microsoft.com/office/drawing/2014/main" id="{118198E8-51BB-DE49-A5CC-0AAD4702AC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1824CF9-2603-7748-98D3-FEDCEC324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8228" y="4563476"/>
            <a:ext cx="578317" cy="273844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8842E8B0-21BA-D345-B83E-913268B90A6A}"/>
              </a:ext>
            </a:extLst>
          </p:cNvPr>
          <p:cNvSpPr txBox="1">
            <a:spLocks/>
          </p:cNvSpPr>
          <p:nvPr userDrawn="1"/>
        </p:nvSpPr>
        <p:spPr>
          <a:xfrm>
            <a:off x="1988468" y="4550115"/>
            <a:ext cx="6146386" cy="33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120000"/>
              </a:lnSpc>
              <a:spcBef>
                <a:spcPts val="750"/>
              </a:spcBef>
              <a:buSzPct val="125000"/>
              <a:buFont typeface="Arial" panose="020B0604020202020204" pitchFamily="34" charset="0"/>
              <a:buNone/>
              <a:defRPr sz="15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120000"/>
              </a:lnSpc>
              <a:spcBef>
                <a:spcPts val="375"/>
              </a:spcBef>
              <a:buSzPct val="125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INTERVENTIONAL OCTAGON </a:t>
            </a:r>
            <a:r>
              <a:rPr lang="en-US" sz="1200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CVI Live and On-Demand Webinar Series</a:t>
            </a:r>
            <a:endParaRPr lang="en-US" sz="12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1" name="Picture 10" descr="A picture containing food, drawing, umbrella, game&#10;&#10;Description automatically generated">
            <a:extLst>
              <a:ext uri="{FF2B5EF4-FFF2-40B4-BE49-F238E27FC236}">
                <a16:creationId xmlns:a16="http://schemas.microsoft.com/office/drawing/2014/main" id="{FC7939E1-1142-9E4C-B267-692F130056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99" y="4398956"/>
            <a:ext cx="1381133" cy="58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59349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5600" y="568930"/>
            <a:ext cx="7429499" cy="11089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5600" y="1882555"/>
            <a:ext cx="7429499" cy="26562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188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accent1">
              <a:lumMod val="25000"/>
            </a:schemeClr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16726-8299-FB4A-BBAE-A2E7D9FACB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3215" y="1332656"/>
            <a:ext cx="7251367" cy="17907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TITLE GOES HERE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8915A4FD-9025-694B-9628-6F52BF6C5E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3214" y="3223119"/>
            <a:ext cx="6593681" cy="1241822"/>
          </a:xfrm>
        </p:spPr>
        <p:txBody>
          <a:bodyPr/>
          <a:lstStyle/>
          <a:p>
            <a:r>
              <a:rPr lang="en-US" dirty="0"/>
              <a:t>Name of Presenter </a:t>
            </a:r>
          </a:p>
          <a:p>
            <a:r>
              <a:rPr lang="en-US" dirty="0"/>
              <a:t>Presenter’s Affiliation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649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>
            <a:extLst>
              <a:ext uri="{FF2B5EF4-FFF2-40B4-BE49-F238E27FC236}">
                <a16:creationId xmlns:a16="http://schemas.microsoft.com/office/drawing/2014/main" id="{8FC77E1F-BCC3-374B-AB00-CDC9BE2E34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563" y="274638"/>
            <a:ext cx="8229600" cy="50005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Disclosures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622B7B7-6CB4-934D-9857-D680738DD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563" y="923925"/>
            <a:ext cx="5940425" cy="3360738"/>
          </a:xfrm>
          <a:effectLst/>
        </p:spPr>
        <p:txBody>
          <a:bodyPr/>
          <a:lstStyle/>
          <a:p>
            <a:pPr marL="234950" indent="-234950" eaLnBrk="1" hangingPunct="1">
              <a:lnSpc>
                <a:spcPct val="120000"/>
              </a:lnSpc>
              <a:defRPr/>
            </a:pPr>
            <a:r>
              <a:rPr lang="en-US" b="1" dirty="0"/>
              <a:t>Insert disclosures</a:t>
            </a:r>
          </a:p>
          <a:p>
            <a:pPr eaLnBrk="1" hangingPunct="1">
              <a:lnSpc>
                <a:spcPct val="120000"/>
              </a:lnSpc>
              <a:defRPr/>
            </a:pPr>
            <a:endParaRPr lang="en-U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eaLnBrk="1" hangingPunct="1">
              <a:lnSpc>
                <a:spcPct val="120000"/>
              </a:lnSpc>
              <a:defRPr/>
            </a:pPr>
            <a:endParaRPr lang="en-U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eaLnBrk="1" hangingPunct="1">
              <a:lnSpc>
                <a:spcPct val="120000"/>
              </a:lnSpc>
              <a:defRPr/>
            </a:pPr>
            <a:endParaRPr lang="en-US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A2B16DD-1E13-1A43-BF3F-B475E9832341}"/>
              </a:ext>
            </a:extLst>
          </p:cNvPr>
          <p:cNvCxnSpPr/>
          <p:nvPr/>
        </p:nvCxnSpPr>
        <p:spPr>
          <a:xfrm>
            <a:off x="274638" y="774700"/>
            <a:ext cx="531653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1">
            <a:extLst>
              <a:ext uri="{FF2B5EF4-FFF2-40B4-BE49-F238E27FC236}">
                <a16:creationId xmlns:a16="http://schemas.microsoft.com/office/drawing/2014/main" id="{3CDAAE9C-0E62-D941-A7E6-51C6EAA061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1638" y="885825"/>
            <a:ext cx="7023100" cy="3405188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ts val="3200"/>
              </a:lnSpc>
              <a:defRPr/>
            </a:pPr>
            <a:r>
              <a:rPr lang="en-US" altLang="en-US" sz="2000" b="0" dirty="0"/>
              <a:t>Reason for evaluation: [Age, gender, chief complaint]</a:t>
            </a:r>
            <a:br>
              <a:rPr lang="en-US" altLang="en-US" sz="2000" b="0" dirty="0"/>
            </a:br>
            <a:br>
              <a:rPr lang="en-US" altLang="en-US" sz="2000" b="0" dirty="0"/>
            </a:br>
            <a:r>
              <a:rPr lang="en-US" altLang="en-US" sz="2000" b="0" dirty="0"/>
              <a:t>Pertinent CV history: </a:t>
            </a:r>
            <a:br>
              <a:rPr lang="en-US" altLang="en-US" sz="2000" b="0" dirty="0"/>
            </a:br>
            <a:r>
              <a:rPr lang="en-US" altLang="en-US" sz="2000" b="0" dirty="0"/>
              <a:t>[first line]</a:t>
            </a:r>
            <a:br>
              <a:rPr lang="en-US" altLang="en-US" sz="2000" b="0" dirty="0"/>
            </a:br>
            <a:r>
              <a:rPr lang="en-US" altLang="en-US" sz="2000" b="0" dirty="0"/>
              <a:t>[second line]</a:t>
            </a:r>
            <a:br>
              <a:rPr lang="en-US" altLang="en-US" sz="2000" b="0" dirty="0"/>
            </a:br>
            <a:r>
              <a:rPr lang="en-US" altLang="en-US" sz="2000" b="0" dirty="0"/>
              <a:t>[third line]</a:t>
            </a:r>
            <a:br>
              <a:rPr lang="en-US" altLang="en-US" sz="2000" b="0" dirty="0"/>
            </a:br>
            <a:br>
              <a:rPr lang="en-US" altLang="en-US" sz="2000" b="0" dirty="0"/>
            </a:br>
            <a:br>
              <a:rPr lang="en-US" altLang="en-US" sz="2000" b="0" dirty="0"/>
            </a:br>
            <a:endParaRPr lang="en-US" altLang="en-US" sz="2000" b="0" dirty="0"/>
          </a:p>
        </p:txBody>
      </p:sp>
      <p:sp>
        <p:nvSpPr>
          <p:cNvPr id="8194" name="Title 1">
            <a:extLst>
              <a:ext uri="{FF2B5EF4-FFF2-40B4-BE49-F238E27FC236}">
                <a16:creationId xmlns:a16="http://schemas.microsoft.com/office/drawing/2014/main" id="{043EFAEA-EB6E-8A4D-A28B-BE6E0B1C97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3" y="274638"/>
            <a:ext cx="8229600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F2F2F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F2F2F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rgbClr val="F2F2F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rgbClr val="F2F2F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rgbClr val="F2F2F2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F2F2F2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F2F2F2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F2F2F2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F2F2F2"/>
                </a:solidFill>
                <a:latin typeface="Arial" panose="020B0604020202020204" pitchFamily="34" charset="0"/>
              </a:defRPr>
            </a:lvl9pPr>
          </a:lstStyle>
          <a:p>
            <a:pPr defTabSz="685800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en-US" sz="3200" cap="all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Case Presentation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7878B5F-97C0-8440-A199-C1E1A52EBF73}"/>
              </a:ext>
            </a:extLst>
          </p:cNvPr>
          <p:cNvCxnSpPr>
            <a:cxnSpLocks/>
          </p:cNvCxnSpPr>
          <p:nvPr/>
        </p:nvCxnSpPr>
        <p:spPr>
          <a:xfrm>
            <a:off x="274638" y="774700"/>
            <a:ext cx="688948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1">
            <a:extLst>
              <a:ext uri="{FF2B5EF4-FFF2-40B4-BE49-F238E27FC236}">
                <a16:creationId xmlns:a16="http://schemas.microsoft.com/office/drawing/2014/main" id="{086EACAE-408F-9447-AA64-5A60464D8D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1638" y="957263"/>
            <a:ext cx="7023100" cy="757237"/>
          </a:xfrm>
          <a:effectLst/>
        </p:spPr>
        <p:txBody>
          <a:bodyPr/>
          <a:lstStyle/>
          <a:p>
            <a:pPr eaLnBrk="1" hangingPunct="1"/>
            <a:r>
              <a:rPr lang="en-US" altLang="en-US" sz="2000" dirty="0"/>
              <a:t>[angiogram, echo, CT/MRI, hemodynamics]</a:t>
            </a:r>
          </a:p>
        </p:txBody>
      </p:sp>
      <p:sp>
        <p:nvSpPr>
          <p:cNvPr id="9218" name="Title 1">
            <a:extLst>
              <a:ext uri="{FF2B5EF4-FFF2-40B4-BE49-F238E27FC236}">
                <a16:creationId xmlns:a16="http://schemas.microsoft.com/office/drawing/2014/main" id="{D4ED0E5B-21F7-CD4E-8D02-2641D5F470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3" y="274638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F2F2F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F2F2F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rgbClr val="F2F2F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rgbClr val="F2F2F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rgbClr val="F2F2F2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F2F2F2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F2F2F2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F2F2F2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F2F2F2"/>
                </a:solidFill>
                <a:latin typeface="Arial" panose="020B0604020202020204" pitchFamily="34" charset="0"/>
              </a:defRPr>
            </a:lvl9pPr>
          </a:lstStyle>
          <a:p>
            <a:pPr defTabSz="685800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en-US" sz="3200" cap="all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Imaging and diagnostic studies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03753F2-8551-3042-B2D1-FFA828D94F24}"/>
              </a:ext>
            </a:extLst>
          </p:cNvPr>
          <p:cNvCxnSpPr>
            <a:cxnSpLocks/>
          </p:cNvCxnSpPr>
          <p:nvPr/>
        </p:nvCxnSpPr>
        <p:spPr>
          <a:xfrm>
            <a:off x="274638" y="774700"/>
            <a:ext cx="6865633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1">
            <a:extLst>
              <a:ext uri="{FF2B5EF4-FFF2-40B4-BE49-F238E27FC236}">
                <a16:creationId xmlns:a16="http://schemas.microsoft.com/office/drawing/2014/main" id="{68187E90-D2F2-9A46-B032-9A418DECEF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563" y="274638"/>
            <a:ext cx="8229600" cy="5000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>
                <a:solidFill>
                  <a:schemeClr val="accent1">
                    <a:lumMod val="50000"/>
                  </a:schemeClr>
                </a:solidFill>
              </a:rPr>
              <a:t>The Clinical Challenge</a:t>
            </a:r>
          </a:p>
        </p:txBody>
      </p:sp>
      <p:sp>
        <p:nvSpPr>
          <p:cNvPr id="10242" name="Content Placeholder 6">
            <a:extLst>
              <a:ext uri="{FF2B5EF4-FFF2-40B4-BE49-F238E27FC236}">
                <a16:creationId xmlns:a16="http://schemas.microsoft.com/office/drawing/2014/main" id="{B5CA2B16-06BE-E04D-9238-9CAB037999F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942975"/>
            <a:ext cx="7348538" cy="3079750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BB089B1-CB96-8E47-8556-FC101D13EBCB}"/>
              </a:ext>
            </a:extLst>
          </p:cNvPr>
          <p:cNvCxnSpPr>
            <a:cxnSpLocks/>
          </p:cNvCxnSpPr>
          <p:nvPr/>
        </p:nvCxnSpPr>
        <p:spPr>
          <a:xfrm>
            <a:off x="274638" y="774700"/>
            <a:ext cx="5044785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1">
            <a:extLst>
              <a:ext uri="{FF2B5EF4-FFF2-40B4-BE49-F238E27FC236}">
                <a16:creationId xmlns:a16="http://schemas.microsoft.com/office/drawing/2014/main" id="{6EAEE5ED-102F-214D-9E0F-87845251A2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0700" y="963613"/>
            <a:ext cx="8229600" cy="857250"/>
          </a:xfrm>
        </p:spPr>
        <p:txBody>
          <a:bodyPr/>
          <a:lstStyle/>
          <a:p>
            <a:pPr eaLnBrk="1" hangingPunct="1"/>
            <a:r>
              <a:rPr lang="en-US" altLang="en-US" sz="2000"/>
              <a:t>[show and state how the challenge was solved]</a:t>
            </a:r>
          </a:p>
        </p:txBody>
      </p:sp>
      <p:sp>
        <p:nvSpPr>
          <p:cNvPr id="11266" name="Title 1">
            <a:extLst>
              <a:ext uri="{FF2B5EF4-FFF2-40B4-BE49-F238E27FC236}">
                <a16:creationId xmlns:a16="http://schemas.microsoft.com/office/drawing/2014/main" id="{06A92EF5-BCEF-184C-AE9F-FAA3BFE0E0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3" y="274638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F2F2F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F2F2F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rgbClr val="F2F2F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rgbClr val="F2F2F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rgbClr val="F2F2F2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F2F2F2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F2F2F2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F2F2F2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F2F2F2"/>
                </a:solidFill>
                <a:latin typeface="Arial" panose="020B0604020202020204" pitchFamily="34" charset="0"/>
              </a:defRPr>
            </a:lvl9pPr>
          </a:lstStyle>
          <a:p>
            <a:pPr defTabSz="685800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en-US" sz="3200" cap="all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Resolution of the Challenge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A949B7E-68AE-B542-AFF2-0BD49D16FF40}"/>
              </a:ext>
            </a:extLst>
          </p:cNvPr>
          <p:cNvCxnSpPr>
            <a:cxnSpLocks/>
          </p:cNvCxnSpPr>
          <p:nvPr/>
        </p:nvCxnSpPr>
        <p:spPr>
          <a:xfrm>
            <a:off x="195263" y="774700"/>
            <a:ext cx="638841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>
            <a:extLst>
              <a:ext uri="{FF2B5EF4-FFF2-40B4-BE49-F238E27FC236}">
                <a16:creationId xmlns:a16="http://schemas.microsoft.com/office/drawing/2014/main" id="{DAE743B6-0C4B-E04A-B40B-196D82EFC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3" y="274638"/>
            <a:ext cx="8229600" cy="500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F2F2F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F2F2F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rgbClr val="F2F2F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rgbClr val="F2F2F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rgbClr val="F2F2F2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F2F2F2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F2F2F2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F2F2F2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F2F2F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cap="all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Key Learnings for the Operator and Team</a:t>
            </a:r>
          </a:p>
        </p:txBody>
      </p:sp>
      <p:sp>
        <p:nvSpPr>
          <p:cNvPr id="4" name="Title 11">
            <a:extLst>
              <a:ext uri="{FF2B5EF4-FFF2-40B4-BE49-F238E27FC236}">
                <a16:creationId xmlns:a16="http://schemas.microsoft.com/office/drawing/2014/main" id="{C3B739A9-EA1A-4649-A8DA-9F67570715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850" y="962025"/>
            <a:ext cx="4856163" cy="160972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l">
              <a:lnSpc>
                <a:spcPts val="3200"/>
              </a:lnSpc>
              <a:defRPr/>
            </a:pPr>
            <a:r>
              <a:rPr lang="en-US" altLang="en-US" sz="2000" dirty="0">
                <a:solidFill>
                  <a:schemeClr val="tx1"/>
                </a:solidFill>
              </a:rPr>
              <a:t>[List 3 learning points]</a:t>
            </a:r>
          </a:p>
          <a:p>
            <a:pPr marL="342900" indent="-166688" algn="l">
              <a:lnSpc>
                <a:spcPts val="32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chemeClr val="tx1"/>
                </a:solidFill>
              </a:rPr>
              <a:t>[first line]</a:t>
            </a:r>
          </a:p>
          <a:p>
            <a:pPr marL="342900" indent="-166688" algn="l">
              <a:lnSpc>
                <a:spcPts val="32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chemeClr val="tx1"/>
                </a:solidFill>
              </a:rPr>
              <a:t>[second line]</a:t>
            </a:r>
          </a:p>
          <a:p>
            <a:pPr marL="342900" indent="-166688" algn="l">
              <a:lnSpc>
                <a:spcPts val="32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chemeClr val="tx1"/>
                </a:solidFill>
              </a:rPr>
              <a:t>[third line]</a:t>
            </a:r>
            <a:br>
              <a:rPr lang="en-US" altLang="en-US" sz="2000" dirty="0">
                <a:solidFill>
                  <a:schemeClr val="tx1"/>
                </a:solidFill>
              </a:rPr>
            </a:br>
            <a:endParaRPr lang="en-US" altLang="en-US" sz="2000" dirty="0">
              <a:solidFill>
                <a:schemeClr val="tx1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EEB097C-5609-224E-AA47-08C3CD7A85D7}"/>
              </a:ext>
            </a:extLst>
          </p:cNvPr>
          <p:cNvCxnSpPr>
            <a:cxnSpLocks/>
          </p:cNvCxnSpPr>
          <p:nvPr/>
        </p:nvCxnSpPr>
        <p:spPr>
          <a:xfrm flipV="1">
            <a:off x="274638" y="774695"/>
            <a:ext cx="6666851" cy="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VI_IntOct" id="{CD4E7017-9676-C248-AC0B-B530EEE74BC6}" vid="{2306A6C7-C906-484C-80AF-0A061B78B19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15</TotalTime>
  <Words>107</Words>
  <Application>Microsoft Macintosh PowerPoint</Application>
  <PresentationFormat>On-screen Show (16:9)</PresentationFormat>
  <Paragraphs>18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Gill Sans MT</vt:lpstr>
      <vt:lpstr>Circuit</vt:lpstr>
      <vt:lpstr>TITLE GOES HERE</vt:lpstr>
      <vt:lpstr>Disclosures</vt:lpstr>
      <vt:lpstr>Reason for evaluation: [Age, gender, chief complaint]  Pertinent CV history:  [first line] [second line] [third line]   </vt:lpstr>
      <vt:lpstr>[angiogram, echo, CT/MRI, hemodynamics]</vt:lpstr>
      <vt:lpstr>The Clinical Challenge</vt:lpstr>
      <vt:lpstr>[show and state how the challenge was solved]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Tom Loveman</dc:creator>
  <cp:lastModifiedBy>Tom Loveman</cp:lastModifiedBy>
  <cp:revision>9</cp:revision>
  <dcterms:created xsi:type="dcterms:W3CDTF">2024-12-19T15:05:08Z</dcterms:created>
  <dcterms:modified xsi:type="dcterms:W3CDTF">2025-10-03T13:43:35Z</dcterms:modified>
</cp:coreProperties>
</file>