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2" r:id="rId2"/>
    <p:sldId id="260" r:id="rId3"/>
    <p:sldId id="261" r:id="rId4"/>
    <p:sldId id="277" r:id="rId5"/>
    <p:sldId id="278" r:id="rId6"/>
    <p:sldId id="279" r:id="rId7"/>
    <p:sldId id="280" r:id="rId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1"/>
    <p:restoredTop sz="95884"/>
  </p:normalViewPr>
  <p:slideViewPr>
    <p:cSldViewPr snapToGrid="0" snapToObjects="1">
      <p:cViewPr varScale="1">
        <p:scale>
          <a:sx n="133" d="100"/>
          <a:sy n="133" d="100"/>
        </p:scale>
        <p:origin x="10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172A5F-0749-DB43-AB46-8C0A141D3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F41F1-AC98-5940-8C4F-B5E4BF4C07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D62CF8-D610-2242-84E0-2E598508BA3E}" type="datetimeFigureOut">
              <a:rPr lang="en-US"/>
              <a:pPr>
                <a:defRPr/>
              </a:pPr>
              <a:t>4/15/25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A1EC97-E05B-E541-9B29-DBD8B03979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22D216-0FA1-EB4A-9DF9-5142B0A78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66E9B-2D5D-FB46-A167-72BB91D0C4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523B-09FD-A246-BBF8-6F40AE5DE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BD2EE3-82A3-2F4E-AD0B-0F20699B0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2AA13F98-9AD1-774E-A033-34BBE427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DBF0952-BE89-2246-B73F-E6E4E48B0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C3B3AFA6-B9AA-7447-BA5A-19F24D0A7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638F04-9661-D445-A4D9-2CDA74F344A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12000">
              <a:schemeClr val="bg2">
                <a:tint val="45000"/>
                <a:shade val="99000"/>
                <a:satMod val="350000"/>
              </a:schemeClr>
            </a:gs>
            <a:gs pos="62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648" y="3590260"/>
            <a:ext cx="6400800" cy="131445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 noChangeArrowheads="1"/>
          </p:cNvSpPr>
          <p:nvPr>
            <p:ph type="ctrTitle"/>
          </p:nvPr>
        </p:nvSpPr>
        <p:spPr>
          <a:xfrm>
            <a:off x="1358600" y="2772048"/>
            <a:ext cx="6360896" cy="1101725"/>
          </a:xfr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5" name="Picture 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BA665B8B-81F8-AFE1-9637-C180E31E5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5125" y="438152"/>
            <a:ext cx="4307643" cy="2133598"/>
          </a:xfrm>
          <a:prstGeom prst="rect">
            <a:avLst/>
          </a:prstGeom>
        </p:spPr>
      </p:pic>
      <p:pic>
        <p:nvPicPr>
          <p:cNvPr id="6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4039E080-6FF0-4B90-5CDB-B9466345D8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8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7529452" cy="601662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E408245C-FDDB-0B45-8AB1-7FC8FA1A9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68AD8D9-D750-93F1-597A-9300BA0F6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49015"/>
            <a:ext cx="1546781" cy="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6165"/>
            <a:ext cx="7772400" cy="1021556"/>
          </a:xfrm>
          <a:effectLst/>
        </p:spPr>
        <p:txBody>
          <a:bodyPr/>
          <a:lstStyle>
            <a:lvl1pPr algn="l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8786"/>
            <a:ext cx="7772400" cy="527378"/>
          </a:xfrm>
          <a:effectLst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7DC1304A-D781-CFC5-BF3A-2011F08C73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B4DC6B76-0746-B3F3-77E2-1693BDE40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49015"/>
            <a:ext cx="1546781" cy="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320"/>
            <a:ext cx="7520509" cy="857250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effectLst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effectLst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89839BCC-CC35-8C63-B52A-F759F94D46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4E6CE650-EF8A-DF73-F972-A17A3371D9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49015"/>
            <a:ext cx="1546781" cy="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320"/>
            <a:ext cx="7425618" cy="857250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effectLst/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effectLst/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effectLst/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effectLst/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E6C62817-8D83-7301-A4BF-272F4E02CC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045C86F6-55B0-8A22-DD7E-3FEDF0B7C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49015"/>
            <a:ext cx="1546781" cy="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7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320"/>
            <a:ext cx="7494629" cy="857250"/>
          </a:xfrm>
          <a:noFill/>
          <a:ln>
            <a:noFill/>
          </a:ln>
          <a:effectLst/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1C45E39E-FE31-2F38-19ED-047CFA2DD9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47696E73-3DD5-151D-D3DF-65BEC05AF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49015"/>
            <a:ext cx="1546781" cy="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A5D236EF-2E45-94E3-B4A8-3EC06C4DC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A32D80CD-225E-7BE5-75BB-32868B974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49015"/>
            <a:ext cx="1546781" cy="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effectLst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3955810" cy="4389835"/>
          </a:xfrm>
          <a:effectLst/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effectLst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EA697B78-6512-A4A5-55C9-AEABE1B2DB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D3EE9953-B52C-7AFC-C17B-93C489CF3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49015"/>
            <a:ext cx="1546781" cy="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effectLst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effectLst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516B3103-0CD6-209B-4D4D-CBA58BD82F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6" y="4444357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C5E63112-332C-DB7B-F4EB-E2F463CC1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49015"/>
            <a:ext cx="1546781" cy="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8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13000">
              <a:schemeClr val="bg2">
                <a:tint val="45000"/>
                <a:shade val="99000"/>
                <a:satMod val="350000"/>
              </a:schemeClr>
            </a:gs>
            <a:gs pos="62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F6728B6-A32A-4945-9EC5-71D420461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74638"/>
            <a:ext cx="82296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44FBD9B-CFAC-7943-8D15-468F1440B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250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3" name="Picture 2" descr="A black background with blue dots and lines&#10;&#10;Description automatically generated">
            <a:extLst>
              <a:ext uri="{FF2B5EF4-FFF2-40B4-BE49-F238E27FC236}">
                <a16:creationId xmlns:a16="http://schemas.microsoft.com/office/drawing/2014/main" id="{711F796C-D391-90E3-A2A6-D4055008E36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10503" t="25608" r="60728" b="7341"/>
          <a:stretch/>
        </p:blipFill>
        <p:spPr>
          <a:xfrm>
            <a:off x="0" y="2827725"/>
            <a:ext cx="2236054" cy="2315776"/>
          </a:xfrm>
          <a:prstGeom prst="rect">
            <a:avLst/>
          </a:prstGeom>
        </p:spPr>
      </p:pic>
      <p:pic>
        <p:nvPicPr>
          <p:cNvPr id="4" name="Picture 3" descr="A black background with blue dots and lines&#10;&#10;Description automatically generated">
            <a:extLst>
              <a:ext uri="{FF2B5EF4-FFF2-40B4-BE49-F238E27FC236}">
                <a16:creationId xmlns:a16="http://schemas.microsoft.com/office/drawing/2014/main" id="{95807E89-9CA4-3697-7283-3152903AB7A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54226" t="10479" r="17005" b="22470"/>
          <a:stretch/>
        </p:blipFill>
        <p:spPr>
          <a:xfrm>
            <a:off x="6907946" y="0"/>
            <a:ext cx="2236054" cy="2315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ubtitle 2">
            <a:extLst>
              <a:ext uri="{FF2B5EF4-FFF2-40B4-BE49-F238E27FC236}">
                <a16:creationId xmlns:a16="http://schemas.microsoft.com/office/drawing/2014/main" id="{0C395364-74B7-444A-979E-4DC53ACD80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506056"/>
            <a:ext cx="9144000" cy="131445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Name of Presenter [18 </a:t>
            </a:r>
            <a:r>
              <a:rPr lang="en-US" altLang="en-US" sz="1800" b="1" dirty="0" err="1"/>
              <a:t>pt</a:t>
            </a:r>
            <a:r>
              <a:rPr lang="en-US" altLang="en-US" sz="1800" b="1" dirty="0"/>
              <a:t> Arial Bolded]</a:t>
            </a:r>
          </a:p>
          <a:p>
            <a:pPr eaLnBrk="1" hangingPunct="1"/>
            <a:r>
              <a:rPr lang="en-US" altLang="en-US" sz="1800" dirty="0"/>
              <a:t>Presenter’s Affiliation [18 </a:t>
            </a:r>
            <a:r>
              <a:rPr lang="en-US" altLang="en-US" sz="1800" dirty="0" err="1"/>
              <a:t>pt</a:t>
            </a:r>
            <a:r>
              <a:rPr lang="en-US" altLang="en-US" sz="1800" dirty="0"/>
              <a:t> Arial Regular]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E1349589-DCD2-6445-8677-623674C5CA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92238" y="2632207"/>
            <a:ext cx="6359525" cy="1101725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Ultimate Structural Case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DEE87A5A-C070-9C4B-9F53-69C79E80F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868830"/>
            <a:ext cx="63611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Presentation Title [24 </a:t>
            </a:r>
            <a:r>
              <a:rPr lang="en-US" altLang="en-US" sz="2400" b="1" dirty="0" err="1">
                <a:solidFill>
                  <a:schemeClr val="bg1"/>
                </a:solidFill>
              </a:rPr>
              <a:t>pt</a:t>
            </a:r>
            <a:r>
              <a:rPr lang="en-US" altLang="en-US" sz="2400" b="1" dirty="0">
                <a:solidFill>
                  <a:schemeClr val="bg1"/>
                </a:solidFill>
              </a:rPr>
              <a:t> Arial Headings]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8FC77E1F-BCC3-374B-AB00-CDC9BE2E3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7463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/>
              <a:t>Disclosures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22B7B7-6CB4-934D-9857-D680738D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923925"/>
            <a:ext cx="5940425" cy="3360738"/>
          </a:xfrm>
          <a:effectLst/>
        </p:spPr>
        <p:txBody>
          <a:bodyPr/>
          <a:lstStyle/>
          <a:p>
            <a:pPr marL="234950" indent="-234950" eaLnBrk="1" hangingPunct="1">
              <a:lnSpc>
                <a:spcPct val="120000"/>
              </a:lnSpc>
              <a:defRPr/>
            </a:pPr>
            <a:r>
              <a:rPr lang="en-US" b="1" dirty="0"/>
              <a:t>Insert disclosures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2B16DD-1E13-1A43-BF3F-B475E9832341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1">
            <a:extLst>
              <a:ext uri="{FF2B5EF4-FFF2-40B4-BE49-F238E27FC236}">
                <a16:creationId xmlns:a16="http://schemas.microsoft.com/office/drawing/2014/main" id="{3CDAAE9C-0E62-D941-A7E6-51C6EAA06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885825"/>
            <a:ext cx="7023100" cy="34051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en-US" altLang="en-US" sz="2000" b="0" dirty="0"/>
              <a:t>Reason for evaluation: [Age, gender, chief complaint]</a:t>
            </a:r>
            <a:br>
              <a:rPr lang="en-US" altLang="en-US" sz="2000" b="0" dirty="0"/>
            </a:br>
            <a:br>
              <a:rPr lang="en-US" altLang="en-US" sz="2000" b="0" dirty="0"/>
            </a:br>
            <a:r>
              <a:rPr lang="en-US" altLang="en-US" sz="2000" b="0" dirty="0"/>
              <a:t>Pertinent CV history: </a:t>
            </a:r>
            <a:br>
              <a:rPr lang="en-US" altLang="en-US" sz="2000" b="0" dirty="0"/>
            </a:br>
            <a:r>
              <a:rPr lang="en-US" altLang="en-US" sz="2000" b="0" dirty="0"/>
              <a:t>[first line]</a:t>
            </a:r>
            <a:br>
              <a:rPr lang="en-US" altLang="en-US" sz="2000" b="0" dirty="0"/>
            </a:br>
            <a:r>
              <a:rPr lang="en-US" altLang="en-US" sz="2000" b="0" dirty="0"/>
              <a:t>[second line]</a:t>
            </a:r>
            <a:br>
              <a:rPr lang="en-US" altLang="en-US" sz="2000" b="0" dirty="0"/>
            </a:br>
            <a:r>
              <a:rPr lang="en-US" altLang="en-US" sz="2000" b="0" dirty="0"/>
              <a:t>[third line]</a:t>
            </a:r>
            <a:br>
              <a:rPr lang="en-US" altLang="en-US" sz="2000" b="0" dirty="0"/>
            </a:br>
            <a:br>
              <a:rPr lang="en-US" altLang="en-US" sz="2000" b="0" dirty="0"/>
            </a:br>
            <a:br>
              <a:rPr lang="en-US" altLang="en-US" sz="2000" b="0" dirty="0"/>
            </a:br>
            <a:endParaRPr lang="en-US" altLang="en-US" sz="2000" b="0" dirty="0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043EFAEA-EB6E-8A4D-A28B-BE6E0B1C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Case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878B5F-97C0-8440-A199-C1E1A52EBF73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1">
            <a:extLst>
              <a:ext uri="{FF2B5EF4-FFF2-40B4-BE49-F238E27FC236}">
                <a16:creationId xmlns:a16="http://schemas.microsoft.com/office/drawing/2014/main" id="{086EACAE-408F-9447-AA64-5A60464D8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957263"/>
            <a:ext cx="7023100" cy="757237"/>
          </a:xfrm>
          <a:effectLst/>
        </p:spPr>
        <p:txBody>
          <a:bodyPr/>
          <a:lstStyle/>
          <a:p>
            <a:pPr eaLnBrk="1" hangingPunct="1"/>
            <a:r>
              <a:rPr lang="en-US" altLang="en-US" sz="2000" dirty="0"/>
              <a:t>[angiogram, echo, CT/MRI, hemodynamics]</a:t>
            </a:r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D4ED0E5B-21F7-CD4E-8D02-2641D5F4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Imaging and diagnostic studies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3753F2-8551-3042-B2D1-FFA828D94F24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1">
            <a:extLst>
              <a:ext uri="{FF2B5EF4-FFF2-40B4-BE49-F238E27FC236}">
                <a16:creationId xmlns:a16="http://schemas.microsoft.com/office/drawing/2014/main" id="{68187E90-D2F2-9A46-B032-9A418DECE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7463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/>
              <a:t>The Clinical Challenge</a:t>
            </a:r>
          </a:p>
        </p:txBody>
      </p:sp>
      <p:sp>
        <p:nvSpPr>
          <p:cNvPr id="10242" name="Content Placeholder 6">
            <a:extLst>
              <a:ext uri="{FF2B5EF4-FFF2-40B4-BE49-F238E27FC236}">
                <a16:creationId xmlns:a16="http://schemas.microsoft.com/office/drawing/2014/main" id="{B5CA2B16-06BE-E04D-9238-9CAB037999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42975"/>
            <a:ext cx="7348538" cy="307975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B089B1-CB96-8E47-8556-FC101D13EBCB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1">
            <a:extLst>
              <a:ext uri="{FF2B5EF4-FFF2-40B4-BE49-F238E27FC236}">
                <a16:creationId xmlns:a16="http://schemas.microsoft.com/office/drawing/2014/main" id="{6EAEE5ED-102F-214D-9E0F-87845251A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63613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2000"/>
              <a:t>[show and state how the challenge was solved]</a:t>
            </a: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06A92EF5-BCEF-184C-AE9F-FAA3BFE0E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Resolution of the Challenge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949B7E-68AE-B542-AFF2-0BD49D16FF40}"/>
              </a:ext>
            </a:extLst>
          </p:cNvPr>
          <p:cNvCxnSpPr/>
          <p:nvPr/>
        </p:nvCxnSpPr>
        <p:spPr>
          <a:xfrm>
            <a:off x="195263" y="774700"/>
            <a:ext cx="531653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DAE743B6-0C4B-E04A-B40B-196D82EF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Key Learnings for the Operator and Team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C3B739A9-EA1A-4649-A8DA-9F675707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962025"/>
            <a:ext cx="4856163" cy="1609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3200"/>
              </a:lnSpc>
              <a:defRPr/>
            </a:pPr>
            <a:r>
              <a:rPr lang="en-US" altLang="en-US" sz="2000" dirty="0"/>
              <a:t>[List 3 learning points]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[first line]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[second line]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[third line]</a:t>
            </a:r>
            <a:br>
              <a:rPr lang="en-US" altLang="en-US" sz="2000" dirty="0"/>
            </a:br>
            <a:endParaRPr lang="en-US" altLang="en-US" sz="2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EB097C-5609-224E-AA47-08C3CD7A85D7}"/>
              </a:ext>
            </a:extLst>
          </p:cNvPr>
          <p:cNvCxnSpPr>
            <a:cxnSpLocks/>
          </p:cNvCxnSpPr>
          <p:nvPr/>
        </p:nvCxnSpPr>
        <p:spPr>
          <a:xfrm>
            <a:off x="274638" y="774700"/>
            <a:ext cx="600233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672FD84-3C21-F44A-9B4F-3E6F6A0DE31A}" vid="{1918377F-121E-BB4E-A110-4F01CD02F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5</TotalTime>
  <Words>129</Words>
  <Application>Microsoft Macintosh PowerPoint</Application>
  <PresentationFormat>On-screen Show (16:9)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Ultimate Structural Case </vt:lpstr>
      <vt:lpstr>Disclosures</vt:lpstr>
      <vt:lpstr>Reason for evaluation: [Age, gender, chief complaint]  Pertinent CV history:  [first line] [second line] [third line]   </vt:lpstr>
      <vt:lpstr>[angiogram, echo, CT/MRI, hemodynamics]</vt:lpstr>
      <vt:lpstr>The Clinical Challenge</vt:lpstr>
      <vt:lpstr>[show and state how the challenge was solved]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 Wincek</dc:creator>
  <cp:lastModifiedBy>Tom Loveman</cp:lastModifiedBy>
  <cp:revision>2</cp:revision>
  <dcterms:created xsi:type="dcterms:W3CDTF">2025-04-15T14:16:56Z</dcterms:created>
  <dcterms:modified xsi:type="dcterms:W3CDTF">2025-04-15T15:24:15Z</dcterms:modified>
</cp:coreProperties>
</file>