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sldIdLst>
    <p:sldId id="265" r:id="rId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/>
    <p:restoredTop sz="94708"/>
  </p:normalViewPr>
  <p:slideViewPr>
    <p:cSldViewPr snapToGrid="0" snapToObjects="1">
      <p:cViewPr varScale="1">
        <p:scale>
          <a:sx n="133" d="100"/>
          <a:sy n="133" d="100"/>
        </p:scale>
        <p:origin x="302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orange and white background&#10;&#10;Description automatically generated">
            <a:extLst>
              <a:ext uri="{FF2B5EF4-FFF2-40B4-BE49-F238E27FC236}">
                <a16:creationId xmlns:a16="http://schemas.microsoft.com/office/drawing/2014/main" id="{A969127F-7054-F347-B6CB-A5C3AE023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760" r="6964"/>
          <a:stretch/>
        </p:blipFill>
        <p:spPr>
          <a:xfrm>
            <a:off x="-155577" y="0"/>
            <a:ext cx="92995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216" y="1314027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chemeClr val="tx1"/>
                </a:solidFill>
                <a:latin typeface="+mj-lt"/>
                <a:cs typeface="Gotham Book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214" y="3812068"/>
            <a:ext cx="6593681" cy="165576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cap="all" baseline="0">
                <a:solidFill>
                  <a:schemeClr val="tx2"/>
                </a:solidFill>
                <a:latin typeface="+mj-lt"/>
                <a:cs typeface="Gotham Book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1404" y="620263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+mn-lt"/>
                <a:cs typeface="Gotham Book" pitchFamily="2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2/26/25</a:t>
            </a:fld>
            <a:endParaRPr lang="en-US" dirty="0"/>
          </a:p>
        </p:txBody>
      </p:sp>
      <p:pic>
        <p:nvPicPr>
          <p:cNvPr id="69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8C585623-9175-C340-8A7B-DCCFD279C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5" y="435903"/>
            <a:ext cx="3073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96C3325-0BF6-CE46-B54B-CEC440B04700}"/>
              </a:ext>
            </a:extLst>
          </p:cNvPr>
          <p:cNvSpPr txBox="1">
            <a:spLocks/>
          </p:cNvSpPr>
          <p:nvPr userDrawn="1"/>
        </p:nvSpPr>
        <p:spPr>
          <a:xfrm>
            <a:off x="362864" y="5894364"/>
            <a:ext cx="6146386" cy="84890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Complimentary CME - Certified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tx2"/>
                </a:solidFill>
                <a:latin typeface="+mj-lt"/>
              </a:rPr>
              <a:t>WEBINAR series</a:t>
            </a:r>
            <a:endParaRPr lang="en-US" sz="18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2FF019A2-FC99-1A41-8482-ADCDC50DB4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113983-7FD5-AE46-A2C7-6AFB26F1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9" y="6084635"/>
            <a:ext cx="578317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F925361-EC53-3546-9F5E-1B49D6BE05C1}"/>
              </a:ext>
            </a:extLst>
          </p:cNvPr>
          <p:cNvSpPr txBox="1">
            <a:spLocks/>
          </p:cNvSpPr>
          <p:nvPr userDrawn="1"/>
        </p:nvSpPr>
        <p:spPr>
          <a:xfrm>
            <a:off x="1988468" y="6066820"/>
            <a:ext cx="6146386" cy="45066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0545F944-82D9-5048-86FF-405D5D656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0" y="5865276"/>
            <a:ext cx="1381133" cy="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1097725"/>
            <a:ext cx="7434266" cy="3299779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621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8DBB3A42-1CAB-4D4B-88B4-C6BEBF653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D91569-0538-BF47-8592-9EEED001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9" y="6084635"/>
            <a:ext cx="578317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500E223-A41E-3F4C-8AA4-B7DFCF7C72A7}"/>
              </a:ext>
            </a:extLst>
          </p:cNvPr>
          <p:cNvSpPr txBox="1">
            <a:spLocks/>
          </p:cNvSpPr>
          <p:nvPr userDrawn="1"/>
        </p:nvSpPr>
        <p:spPr>
          <a:xfrm>
            <a:off x="1988468" y="6066820"/>
            <a:ext cx="6146386" cy="45066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26C363F9-7DEF-9843-B0AD-9AA75F7829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0" y="5865276"/>
            <a:ext cx="1381133" cy="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1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436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FDDD72BB-48DE-654E-A139-119FB02C3C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F2757B4-C6F6-2B4A-97D3-177BD937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9" y="6084635"/>
            <a:ext cx="578317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C88C12A-0CD1-3E43-B85B-DCA3C372FF01}"/>
              </a:ext>
            </a:extLst>
          </p:cNvPr>
          <p:cNvSpPr txBox="1">
            <a:spLocks/>
          </p:cNvSpPr>
          <p:nvPr userDrawn="1"/>
        </p:nvSpPr>
        <p:spPr>
          <a:xfrm>
            <a:off x="1988468" y="6066820"/>
            <a:ext cx="6146386" cy="45066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Picture 15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826BEAD7-EEF8-D54C-9A73-9CFE1855F4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0" y="5865276"/>
            <a:ext cx="1381133" cy="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91" y="1291324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15816" y="4047281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2966" y="141411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28360" y="344669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384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A39D8AD6-6CEB-ED4F-BF13-E0932AD2F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C2B83C-8321-D64E-A0DA-66F85B36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9" y="6084635"/>
            <a:ext cx="578317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D027670-6F57-BA47-8128-1EA60D065068}"/>
              </a:ext>
            </a:extLst>
          </p:cNvPr>
          <p:cNvSpPr txBox="1">
            <a:spLocks/>
          </p:cNvSpPr>
          <p:nvPr userDrawn="1"/>
        </p:nvSpPr>
        <p:spPr>
          <a:xfrm>
            <a:off x="1988468" y="6066820"/>
            <a:ext cx="6146386" cy="45066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A3ABAB62-827D-AA4F-9B35-6A1BDFCFF1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0" y="5865276"/>
            <a:ext cx="1381133" cy="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1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630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18695C23-067F-594E-9B0D-D955F2AF9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A1AAF38-A178-5947-8498-47E593ED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9" y="6084635"/>
            <a:ext cx="578317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14F19F6-E57F-F44C-BE47-04DADF33EA2A}"/>
              </a:ext>
            </a:extLst>
          </p:cNvPr>
          <p:cNvSpPr txBox="1">
            <a:spLocks/>
          </p:cNvSpPr>
          <p:nvPr userDrawn="1"/>
        </p:nvSpPr>
        <p:spPr>
          <a:xfrm>
            <a:off x="1988468" y="6066820"/>
            <a:ext cx="6146386" cy="45066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" name="Picture 18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3AFF5EA2-33DC-1B4B-A388-352AE1DD54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0" y="5865276"/>
            <a:ext cx="1381133" cy="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1" y="1459349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24212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40" y="4210012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6" y="3527384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1" y="4213184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3524212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4210012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337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1E2DB76C-4E75-9847-BA0D-D652D4A81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EB6462-1CC5-DD42-B5C5-44593DFA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9" y="6084635"/>
            <a:ext cx="578317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AF1D3B8-4FE8-DB4A-8CB2-9A75302638B8}"/>
              </a:ext>
            </a:extLst>
          </p:cNvPr>
          <p:cNvSpPr txBox="1">
            <a:spLocks/>
          </p:cNvSpPr>
          <p:nvPr userDrawn="1"/>
        </p:nvSpPr>
        <p:spPr>
          <a:xfrm>
            <a:off x="1988468" y="6066820"/>
            <a:ext cx="6146386" cy="45066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9" name="Picture 28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E14A594E-3C97-1647-904F-E8D0AA764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0" y="5865276"/>
            <a:ext cx="1381133" cy="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13335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7"/>
            <a:ext cx="2396430" cy="57626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9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7"/>
            <a:ext cx="2400300" cy="57626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1" y="2666999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8"/>
            <a:ext cx="2400300" cy="8103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3" y="2666999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6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187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1B5DBC1D-D3DD-1248-9B65-37CFAE0A6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23DC34-4BE7-5542-ADF0-81D3602F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9" y="6084635"/>
            <a:ext cx="578317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9C46BA3-986E-E64E-ABDD-4F2E5930F1FE}"/>
              </a:ext>
            </a:extLst>
          </p:cNvPr>
          <p:cNvSpPr txBox="1">
            <a:spLocks/>
          </p:cNvSpPr>
          <p:nvPr userDrawn="1"/>
        </p:nvSpPr>
        <p:spPr>
          <a:xfrm>
            <a:off x="1988468" y="6066820"/>
            <a:ext cx="6146386" cy="45066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1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4EE93CB8-B477-7C48-94B8-41F5F4E0CC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0" y="5865276"/>
            <a:ext cx="1381133" cy="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257337"/>
            <a:ext cx="7429499" cy="1478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93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447A7B87-30B8-F541-873A-4C1AB5F6C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12E0D7-123B-BA49-AD25-2902C58B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9" y="6084635"/>
            <a:ext cx="578317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F2FD612-C6C3-3749-875D-EB3013435DFA}"/>
              </a:ext>
            </a:extLst>
          </p:cNvPr>
          <p:cNvSpPr txBox="1">
            <a:spLocks/>
          </p:cNvSpPr>
          <p:nvPr userDrawn="1"/>
        </p:nvSpPr>
        <p:spPr>
          <a:xfrm>
            <a:off x="1988468" y="6066820"/>
            <a:ext cx="6146386" cy="45066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039E7536-EF9B-664C-BFFD-839581D219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0" y="5865276"/>
            <a:ext cx="1381133" cy="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1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1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67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1C67A642-7BC8-B04B-8C0F-556D88CC3F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66DAD6-2429-5140-AEFA-CCFED264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9" y="6084635"/>
            <a:ext cx="578317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9583505-47BB-A548-91BD-601961594064}"/>
              </a:ext>
            </a:extLst>
          </p:cNvPr>
          <p:cNvSpPr txBox="1">
            <a:spLocks/>
          </p:cNvSpPr>
          <p:nvPr userDrawn="1"/>
        </p:nvSpPr>
        <p:spPr>
          <a:xfrm>
            <a:off x="1988468" y="6066820"/>
            <a:ext cx="6146386" cy="45066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FC6484C1-336A-7147-9CD6-CA73815526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0" y="5865276"/>
            <a:ext cx="1381133" cy="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099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32AEAD91-4AD9-8A41-BF07-7DAFC6955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269A684-85C0-DE46-A7EA-72263FC9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9" y="6084635"/>
            <a:ext cx="578317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BB41115-7463-3B4D-A017-CF497D870BEF}"/>
              </a:ext>
            </a:extLst>
          </p:cNvPr>
          <p:cNvSpPr txBox="1">
            <a:spLocks/>
          </p:cNvSpPr>
          <p:nvPr userDrawn="1"/>
        </p:nvSpPr>
        <p:spPr>
          <a:xfrm>
            <a:off x="1988468" y="6066820"/>
            <a:ext cx="6146386" cy="45066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8" name="Picture 17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5E70C80F-AD42-794F-8BB3-06A7502364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0" y="5865276"/>
            <a:ext cx="1381133" cy="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758573"/>
            <a:ext cx="7429499" cy="1478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510073"/>
            <a:ext cx="7429499" cy="3541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0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9DACD0CB-DD22-0A49-8DDF-9ED86D5E3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C22309E-12D8-ED41-85D1-18C4F18A2586}"/>
              </a:ext>
            </a:extLst>
          </p:cNvPr>
          <p:cNvSpPr txBox="1">
            <a:spLocks/>
          </p:cNvSpPr>
          <p:nvPr userDrawn="1"/>
        </p:nvSpPr>
        <p:spPr>
          <a:xfrm>
            <a:off x="1988468" y="6066820"/>
            <a:ext cx="6146386" cy="45066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tx2"/>
                </a:solidFill>
                <a:latin typeface="+mj-lt"/>
              </a:rPr>
              <a:t>INTERVENTIONAL OCTAGON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BA402AAD-3D50-FE42-A165-97542A5E7E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0" y="5865276"/>
            <a:ext cx="1381133" cy="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8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3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581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0DF93E68-FA8F-6B49-8FBA-FBF9F6C26F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433836-C646-894B-80E0-D81AE8FA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9" y="6084635"/>
            <a:ext cx="578317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6B94E1B-B667-D446-8326-D34609E23BB4}"/>
              </a:ext>
            </a:extLst>
          </p:cNvPr>
          <p:cNvSpPr txBox="1">
            <a:spLocks/>
          </p:cNvSpPr>
          <p:nvPr userDrawn="1"/>
        </p:nvSpPr>
        <p:spPr>
          <a:xfrm>
            <a:off x="1988468" y="6066820"/>
            <a:ext cx="6146386" cy="45066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1A9863F8-C10F-CA4B-9837-CB969C1469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0" y="5865276"/>
            <a:ext cx="1381133" cy="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745640"/>
            <a:ext cx="7429499" cy="1478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369708"/>
            <a:ext cx="3658792" cy="3541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369708"/>
            <a:ext cx="3656408" cy="3541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7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F5001203-E311-0144-9B47-95868F4B61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CECF1BC-0A79-3C4D-85A2-BA86A3E2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9" y="6084635"/>
            <a:ext cx="578317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0CE11F1-8CB5-0643-9C9F-252F541FFCB3}"/>
              </a:ext>
            </a:extLst>
          </p:cNvPr>
          <p:cNvSpPr txBox="1">
            <a:spLocks/>
          </p:cNvSpPr>
          <p:nvPr userDrawn="1"/>
        </p:nvSpPr>
        <p:spPr>
          <a:xfrm>
            <a:off x="1988468" y="6066820"/>
            <a:ext cx="6146386" cy="45066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A7202070-9537-B14F-ABFD-DAFC609235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0" y="5865276"/>
            <a:ext cx="1381133" cy="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249974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880333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704245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880332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704245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43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E7CD6057-07F2-B84D-AE8E-C21BD7F7F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DE8B6-EB41-1644-AAE4-FD9065D4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9" y="6084635"/>
            <a:ext cx="578317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4BE5F4B-C41A-6848-BEAC-A6E0BB018678}"/>
              </a:ext>
            </a:extLst>
          </p:cNvPr>
          <p:cNvSpPr txBox="1">
            <a:spLocks/>
          </p:cNvSpPr>
          <p:nvPr userDrawn="1"/>
        </p:nvSpPr>
        <p:spPr>
          <a:xfrm>
            <a:off x="1988468" y="6066820"/>
            <a:ext cx="6146386" cy="45066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8513116B-0028-B34D-8F7E-2BF5FEE8A3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0" y="5865276"/>
            <a:ext cx="1381133" cy="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608319"/>
            <a:ext cx="7429499" cy="1478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58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F9D1277D-1677-544B-89AB-A410E1AFB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EF4B89-79B8-FA4B-8564-A644C560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9" y="6084635"/>
            <a:ext cx="578317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A875DAE-1C91-E04C-A6EA-2399E57D4FE2}"/>
              </a:ext>
            </a:extLst>
          </p:cNvPr>
          <p:cNvSpPr txBox="1">
            <a:spLocks/>
          </p:cNvSpPr>
          <p:nvPr userDrawn="1"/>
        </p:nvSpPr>
        <p:spPr>
          <a:xfrm>
            <a:off x="1988468" y="6066820"/>
            <a:ext cx="6146386" cy="45066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7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1E805D22-2859-3641-B581-6A955114ED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0" y="5865276"/>
            <a:ext cx="1381133" cy="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018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ED080D6A-D55B-694F-A54A-CFCB5592C1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32435E3-521B-C342-866B-A2A0D2C4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9" y="6084635"/>
            <a:ext cx="578317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313E671-11A7-DE4F-AE0B-D20301D8D643}"/>
              </a:ext>
            </a:extLst>
          </p:cNvPr>
          <p:cNvSpPr txBox="1">
            <a:spLocks/>
          </p:cNvSpPr>
          <p:nvPr userDrawn="1"/>
        </p:nvSpPr>
        <p:spPr>
          <a:xfrm>
            <a:off x="1988468" y="6066820"/>
            <a:ext cx="6146386" cy="45066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00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</a:t>
            </a:r>
            <a:r>
              <a:rPr lang="en-US" sz="1733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OCTAGON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1867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867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F44E1466-B42D-114C-8DEF-04759D83B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0" y="5865276"/>
            <a:ext cx="1381133" cy="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1533239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1" y="1516303"/>
            <a:ext cx="4418407" cy="519853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3173122"/>
            <a:ext cx="2892028" cy="35417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103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1736437"/>
            <a:ext cx="2750018" cy="4054764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5"/>
            <a:ext cx="4450883" cy="35417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118198E8-51BB-DE49-A5CC-0AAD4702AC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824CF9-2603-7748-98D3-FEDCEC32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9" y="6084635"/>
            <a:ext cx="578317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842E8B0-21BA-D345-B83E-913268B90A6A}"/>
              </a:ext>
            </a:extLst>
          </p:cNvPr>
          <p:cNvSpPr txBox="1">
            <a:spLocks/>
          </p:cNvSpPr>
          <p:nvPr userDrawn="1"/>
        </p:nvSpPr>
        <p:spPr>
          <a:xfrm>
            <a:off x="1988468" y="6066820"/>
            <a:ext cx="6146386" cy="45066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7500"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FC7939E1-1142-9E4C-B267-692F13005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0" y="5865276"/>
            <a:ext cx="1381133" cy="77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934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5600" y="758573"/>
            <a:ext cx="7429499" cy="1478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2510073"/>
            <a:ext cx="7429499" cy="3541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8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6726-8299-FB4A-BBAE-A2E7D9FAC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1926771"/>
            <a:ext cx="8265548" cy="3141944"/>
          </a:xfrm>
        </p:spPr>
        <p:txBody>
          <a:bodyPr anchor="t" anchorCtr="0">
            <a:normAutofit/>
          </a:bodyPr>
          <a:lstStyle/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Interventional Octagon </a:t>
            </a:r>
            <a:br>
              <a:rPr lang="en-US" sz="32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(Structural Heart)</a:t>
            </a:r>
            <a:br>
              <a:rPr lang="en-US" sz="32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br>
              <a:rPr lang="en-US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Transcatheter </a:t>
            </a:r>
            <a:br>
              <a:rPr lang="en-US" sz="32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Mitral Therapy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915A4FD-9025-694B-9628-6F52BF6C5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562" y="4600386"/>
            <a:ext cx="7388632" cy="884539"/>
          </a:xfrm>
        </p:spPr>
        <p:txBody>
          <a:bodyPr>
            <a:normAutofit fontScale="92500" lnSpcReduction="10000"/>
          </a:bodyPr>
          <a:lstStyle/>
          <a:p>
            <a:r>
              <a:rPr lang="en-US" sz="2133" b="1" dirty="0">
                <a:solidFill>
                  <a:schemeClr val="bg2">
                    <a:lumMod val="10000"/>
                  </a:schemeClr>
                </a:solidFill>
              </a:rPr>
              <a:t>Wednesday,  APRIL 2, 2025</a:t>
            </a:r>
          </a:p>
          <a:p>
            <a:r>
              <a:rPr lang="en-US" sz="2133" b="1" dirty="0">
                <a:solidFill>
                  <a:schemeClr val="bg2">
                    <a:lumMod val="10000"/>
                  </a:schemeClr>
                </a:solidFill>
              </a:rPr>
              <a:t>SUBMISSION </a:t>
            </a:r>
            <a:r>
              <a:rPr lang="en-US" sz="2133" b="1" dirty="0" err="1">
                <a:solidFill>
                  <a:schemeClr val="bg2">
                    <a:lumMod val="10000"/>
                  </a:schemeClr>
                </a:solidFill>
              </a:rPr>
              <a:t>dEADLINE</a:t>
            </a:r>
            <a:r>
              <a:rPr lang="en-US" sz="2133" b="1" dirty="0">
                <a:solidFill>
                  <a:schemeClr val="bg2">
                    <a:lumMod val="10000"/>
                  </a:schemeClr>
                </a:solidFill>
              </a:rPr>
              <a:t>: March 15, 2025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30AB3E-1FAC-9697-F1D1-BBBDA591F0DF}"/>
              </a:ext>
            </a:extLst>
          </p:cNvPr>
          <p:cNvSpPr txBox="1"/>
          <p:nvPr/>
        </p:nvSpPr>
        <p:spPr>
          <a:xfrm>
            <a:off x="3048000" y="375543"/>
            <a:ext cx="60960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4377" eaLnBrk="1" hangingPunct="1">
              <a:spcBef>
                <a:spcPts val="0"/>
              </a:spcBef>
              <a:buSzPct val="125000"/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A COMPETITIVE CASE-BASED LEARNING WEBINAR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CA88371-EDB0-9098-0974-DFDA6544DF1A}"/>
              </a:ext>
            </a:extLst>
          </p:cNvPr>
          <p:cNvSpPr txBox="1">
            <a:spLocks/>
          </p:cNvSpPr>
          <p:nvPr/>
        </p:nvSpPr>
        <p:spPr>
          <a:xfrm>
            <a:off x="3997778" y="1215773"/>
            <a:ext cx="4196444" cy="42454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Sponsored by Abbott, Boston Scientific Corporation, Cordis and Medtronic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1AE92-9B1F-7921-CC9B-5723388560EE}"/>
              </a:ext>
            </a:extLst>
          </p:cNvPr>
          <p:cNvSpPr txBox="1"/>
          <p:nvPr/>
        </p:nvSpPr>
        <p:spPr>
          <a:xfrm rot="678353">
            <a:off x="6423702" y="2890080"/>
            <a:ext cx="2522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WIN A TRAVEL GRANT TO CVI 2025 IN AUSTIN, TX &amp; </a:t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b="1" dirty="0">
                <a:solidFill>
                  <a:schemeClr val="bg1"/>
                </a:solidFill>
                <a:latin typeface="+mj-lt"/>
              </a:rPr>
              <a:t>A $500 AMAZON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GIFT CARD</a:t>
            </a:r>
          </a:p>
        </p:txBody>
      </p:sp>
    </p:spTree>
    <p:extLst>
      <p:ext uri="{BB962C8B-B14F-4D97-AF65-F5344CB8AC3E}">
        <p14:creationId xmlns:p14="http://schemas.microsoft.com/office/powerpoint/2010/main" val="2089649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VI_IntOct" id="{CD4E7017-9676-C248-AC0B-B530EEE74BC6}" vid="{2306A6C7-C906-484C-80AF-0A061B78B1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126</TotalTime>
  <Words>62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Circuit</vt:lpstr>
      <vt:lpstr>Interventional Octagon  (Structural Heart)   Transcatheter  Mitral Therapy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Loveman</dc:creator>
  <cp:lastModifiedBy>Tom Loveman</cp:lastModifiedBy>
  <cp:revision>15</cp:revision>
  <dcterms:created xsi:type="dcterms:W3CDTF">2024-12-19T16:37:11Z</dcterms:created>
  <dcterms:modified xsi:type="dcterms:W3CDTF">2025-02-26T21:02:21Z</dcterms:modified>
</cp:coreProperties>
</file>