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2" r:id="rId2"/>
    <p:sldId id="260" r:id="rId3"/>
    <p:sldId id="261" r:id="rId4"/>
    <p:sldId id="277" r:id="rId5"/>
    <p:sldId id="278" r:id="rId6"/>
    <p:sldId id="279" r:id="rId7"/>
    <p:sldId id="280" r:id="rId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4"/>
    <p:restoredTop sz="95884"/>
  </p:normalViewPr>
  <p:slideViewPr>
    <p:cSldViewPr snapToGrid="0" snapToObjects="1">
      <p:cViewPr varScale="1">
        <p:scale>
          <a:sx n="257" d="100"/>
          <a:sy n="257" d="100"/>
        </p:scale>
        <p:origin x="18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172A5F-0749-DB43-AB46-8C0A141D3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F41F1-AC98-5940-8C4F-B5E4BF4C07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D62CF8-D610-2242-84E0-2E598508BA3E}" type="datetimeFigureOut">
              <a:rPr lang="en-US"/>
              <a:pPr>
                <a:defRPr/>
              </a:pPr>
              <a:t>1/26/25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3A1EC97-E05B-E541-9B29-DBD8B03979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22D216-0FA1-EB4A-9DF9-5142B0A78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66E9B-2D5D-FB46-A167-72BB91D0C4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523B-09FD-A246-BBF8-6F40AE5DE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BD2EE3-82A3-2F4E-AD0B-0F20699B0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2AA13F98-9AD1-774E-A033-34BBE427D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DBF0952-BE89-2246-B73F-E6E4E48B0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C3B3AFA6-B9AA-7447-BA5A-19F24D0A7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638F04-9661-D445-A4D9-2CDA74F344A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648" y="3590260"/>
            <a:ext cx="6400800" cy="1314450"/>
          </a:xfrm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 noChangeArrowheads="1"/>
          </p:cNvSpPr>
          <p:nvPr>
            <p:ph type="ctrTitle"/>
          </p:nvPr>
        </p:nvSpPr>
        <p:spPr>
          <a:xfrm>
            <a:off x="1358600" y="2772048"/>
            <a:ext cx="6360896" cy="1101725"/>
          </a:xfrm>
          <a:effectLst/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4" name="Picture 3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788EB853-9594-5142-BFE6-ACBF0553F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159" y="439088"/>
            <a:ext cx="4249681" cy="2104889"/>
          </a:xfrm>
          <a:prstGeom prst="rect">
            <a:avLst/>
          </a:prstGeom>
        </p:spPr>
      </p:pic>
      <p:pic>
        <p:nvPicPr>
          <p:cNvPr id="7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47B4E358-F31F-F640-AC00-E141CC5A7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30" y="4542140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08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7529452" cy="601662"/>
          </a:xfrm>
          <a:effectLst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E408245C-FDDB-0B45-8AB1-7FC8FA1A9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2" y="4542140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A2295D46-D26C-DF46-A4C9-C02E8E582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7954" y="4112619"/>
            <a:ext cx="1890824" cy="9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96165"/>
            <a:ext cx="7772400" cy="1021556"/>
          </a:xfrm>
          <a:effectLst/>
        </p:spPr>
        <p:txBody>
          <a:bodyPr/>
          <a:lstStyle>
            <a:lvl1pPr algn="l"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8786"/>
            <a:ext cx="7772400" cy="527378"/>
          </a:xfrm>
          <a:effectLst/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9EB6E54C-494D-A448-8FAD-11BA3E009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7954" y="4112619"/>
            <a:ext cx="1890824" cy="936535"/>
          </a:xfrm>
          <a:prstGeom prst="rect">
            <a:avLst/>
          </a:prstGeom>
        </p:spPr>
      </p:pic>
      <p:pic>
        <p:nvPicPr>
          <p:cNvPr id="11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D758E76D-8F34-894E-933B-097002E592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2" y="4542140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3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320"/>
            <a:ext cx="7520509" cy="857250"/>
          </a:xfrm>
          <a:effectLst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9AEBB8F2-D89F-A64F-BF63-3A030BE883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2" y="4542140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DA6898ED-9563-7E4C-B6A6-7989F1F16D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7954" y="4112619"/>
            <a:ext cx="1890824" cy="9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320"/>
            <a:ext cx="7425618" cy="857250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effectLst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effectLst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effectLst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effectLst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5D4D91B5-BB6C-AF42-B410-B714242732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2" y="4542140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DEB2A282-BD88-E54E-9D01-1FBB086FB7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7954" y="4112619"/>
            <a:ext cx="1890824" cy="9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7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320"/>
            <a:ext cx="7494629" cy="857250"/>
          </a:xfrm>
          <a:noFill/>
          <a:ln>
            <a:noFill/>
          </a:ln>
          <a:effectLst/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EDF12D76-3A23-3246-A5D8-EE30E5EDA9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2" y="4542140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706F37D5-C665-3A43-84F5-B8E88746A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7954" y="4112619"/>
            <a:ext cx="1890824" cy="9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0171A4BF-F07E-5E47-AD86-9B84029DAA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2" y="4542140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BD657B6D-DAA2-034E-BD97-D5DB815A3B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7954" y="4112619"/>
            <a:ext cx="1890824" cy="9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3955810" cy="4389835"/>
          </a:xfrm>
          <a:effectLst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8946E479-6602-7D4D-8AC0-FE5DB8F8FC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2" y="4542140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7BE10691-E167-FC4F-9E2E-1740C486F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7954" y="4112619"/>
            <a:ext cx="1890824" cy="9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20D3BCA4-F9EC-FB43-BBB9-8CD96EF9D1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82" y="4542140"/>
            <a:ext cx="1121435" cy="47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logo with blue and grey circles&#10;&#10;Description automatically generated">
            <a:extLst>
              <a:ext uri="{FF2B5EF4-FFF2-40B4-BE49-F238E27FC236}">
                <a16:creationId xmlns:a16="http://schemas.microsoft.com/office/drawing/2014/main" id="{694EB92C-95DA-2F45-9F08-3EE875A524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7954" y="4112619"/>
            <a:ext cx="1890824" cy="9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8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ue lines&#10;&#10;Description automatically generated">
            <a:extLst>
              <a:ext uri="{FF2B5EF4-FFF2-40B4-BE49-F238E27FC236}">
                <a16:creationId xmlns:a16="http://schemas.microsoft.com/office/drawing/2014/main" id="{69ECC591-3F89-5147-A893-AE42197F5EA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2"/>
            <a:ext cx="9144000" cy="5142536"/>
          </a:xfrm>
          <a:prstGeom prst="rect">
            <a:avLst/>
          </a:prstGeom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F6728B6-A32A-4945-9EC5-71D420461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74638"/>
            <a:ext cx="82296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44FBD9B-CFAC-7943-8D15-468F1440B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250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F2F2"/>
          </a:solidFill>
          <a:latin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ubtitle 2">
            <a:extLst>
              <a:ext uri="{FF2B5EF4-FFF2-40B4-BE49-F238E27FC236}">
                <a16:creationId xmlns:a16="http://schemas.microsoft.com/office/drawing/2014/main" id="{0C395364-74B7-444A-979E-4DC53ACD80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343327"/>
            <a:ext cx="9144000" cy="1314450"/>
          </a:xfrm>
        </p:spPr>
        <p:txBody>
          <a:bodyPr/>
          <a:lstStyle/>
          <a:p>
            <a:pPr eaLnBrk="1" hangingPunct="1"/>
            <a:r>
              <a:rPr lang="en-US" altLang="en-US" sz="1800" b="1" dirty="0"/>
              <a:t>Name of Presenter [18 </a:t>
            </a:r>
            <a:r>
              <a:rPr lang="en-US" altLang="en-US" sz="1800" b="1" dirty="0" err="1"/>
              <a:t>pt</a:t>
            </a:r>
            <a:r>
              <a:rPr lang="en-US" altLang="en-US" sz="1800" b="1" dirty="0"/>
              <a:t> Arial Bolded]</a:t>
            </a:r>
          </a:p>
          <a:p>
            <a:pPr eaLnBrk="1" hangingPunct="1"/>
            <a:r>
              <a:rPr lang="en-US" altLang="en-US" sz="1800" dirty="0"/>
              <a:t>Presenter’s Affiliation [18 </a:t>
            </a:r>
            <a:r>
              <a:rPr lang="en-US" altLang="en-US" sz="1800" dirty="0" err="1"/>
              <a:t>pt</a:t>
            </a:r>
            <a:r>
              <a:rPr lang="en-US" altLang="en-US" sz="1800" dirty="0"/>
              <a:t> Arial Regular]</a:t>
            </a:r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E1349589-DCD2-6445-8677-623674C5CA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92238" y="2469478"/>
            <a:ext cx="6359525" cy="1101725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Ultimate Structural Case</a:t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DEE87A5A-C070-9C4B-9F53-69C79E80F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706101"/>
            <a:ext cx="63611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Presentation Title [24 </a:t>
            </a:r>
            <a:r>
              <a:rPr lang="en-US" altLang="en-US" sz="2400" b="1" dirty="0" err="1">
                <a:solidFill>
                  <a:schemeClr val="tx1"/>
                </a:solidFill>
              </a:rPr>
              <a:t>pt</a:t>
            </a:r>
            <a:r>
              <a:rPr lang="en-US" altLang="en-US" sz="2400" b="1" dirty="0">
                <a:solidFill>
                  <a:schemeClr val="tx1"/>
                </a:solidFill>
              </a:rPr>
              <a:t> Arial Headings]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8FC77E1F-BCC3-374B-AB00-CDC9BE2E3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274638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/>
              <a:t>Disclosures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22B7B7-6CB4-934D-9857-D680738D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923925"/>
            <a:ext cx="5940425" cy="3360738"/>
          </a:xfrm>
          <a:effectLst/>
        </p:spPr>
        <p:txBody>
          <a:bodyPr/>
          <a:lstStyle/>
          <a:p>
            <a:pPr marL="234950" indent="-234950" eaLnBrk="1" hangingPunct="1">
              <a:lnSpc>
                <a:spcPct val="120000"/>
              </a:lnSpc>
              <a:defRPr/>
            </a:pPr>
            <a:r>
              <a:rPr lang="en-US" b="1" dirty="0"/>
              <a:t>Insert disclosures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2B16DD-1E13-1A43-BF3F-B475E9832341}"/>
              </a:ext>
            </a:extLst>
          </p:cNvPr>
          <p:cNvCxnSpPr/>
          <p:nvPr/>
        </p:nvCxnSpPr>
        <p:spPr>
          <a:xfrm>
            <a:off x="274638" y="774700"/>
            <a:ext cx="53165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1">
            <a:extLst>
              <a:ext uri="{FF2B5EF4-FFF2-40B4-BE49-F238E27FC236}">
                <a16:creationId xmlns:a16="http://schemas.microsoft.com/office/drawing/2014/main" id="{3CDAAE9C-0E62-D941-A7E6-51C6EAA06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885825"/>
            <a:ext cx="7023100" cy="34051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en-US" altLang="en-US" sz="2000" b="0" dirty="0"/>
              <a:t>Reason for evaluation: [Age, gender, chief complaint]</a:t>
            </a:r>
            <a:br>
              <a:rPr lang="en-US" altLang="en-US" sz="2000" b="0" dirty="0"/>
            </a:br>
            <a:br>
              <a:rPr lang="en-US" altLang="en-US" sz="2000" b="0" dirty="0"/>
            </a:br>
            <a:r>
              <a:rPr lang="en-US" altLang="en-US" sz="2000" b="0" dirty="0"/>
              <a:t>Pertinent CV history: </a:t>
            </a:r>
            <a:br>
              <a:rPr lang="en-US" altLang="en-US" sz="2000" b="0" dirty="0"/>
            </a:br>
            <a:r>
              <a:rPr lang="en-US" altLang="en-US" sz="2000" b="0" dirty="0"/>
              <a:t>[first line]</a:t>
            </a:r>
            <a:br>
              <a:rPr lang="en-US" altLang="en-US" sz="2000" b="0" dirty="0"/>
            </a:br>
            <a:r>
              <a:rPr lang="en-US" altLang="en-US" sz="2000" b="0" dirty="0"/>
              <a:t>[second line]</a:t>
            </a:r>
            <a:br>
              <a:rPr lang="en-US" altLang="en-US" sz="2000" b="0" dirty="0"/>
            </a:br>
            <a:r>
              <a:rPr lang="en-US" altLang="en-US" sz="2000" b="0" dirty="0"/>
              <a:t>[third line]</a:t>
            </a:r>
            <a:br>
              <a:rPr lang="en-US" altLang="en-US" sz="2000" b="0" dirty="0"/>
            </a:br>
            <a:br>
              <a:rPr lang="en-US" altLang="en-US" sz="2000" b="0" dirty="0"/>
            </a:br>
            <a:br>
              <a:rPr lang="en-US" altLang="en-US" sz="2000" b="0" dirty="0"/>
            </a:br>
            <a:endParaRPr lang="en-US" altLang="en-US" sz="2000" b="0" dirty="0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043EFAEA-EB6E-8A4D-A28B-BE6E0B1C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Case Presentation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878B5F-97C0-8440-A199-C1E1A52EBF73}"/>
              </a:ext>
            </a:extLst>
          </p:cNvPr>
          <p:cNvCxnSpPr/>
          <p:nvPr/>
        </p:nvCxnSpPr>
        <p:spPr>
          <a:xfrm>
            <a:off x="274638" y="774700"/>
            <a:ext cx="53165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1">
            <a:extLst>
              <a:ext uri="{FF2B5EF4-FFF2-40B4-BE49-F238E27FC236}">
                <a16:creationId xmlns:a16="http://schemas.microsoft.com/office/drawing/2014/main" id="{086EACAE-408F-9447-AA64-5A60464D8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957263"/>
            <a:ext cx="7023100" cy="757237"/>
          </a:xfrm>
          <a:effectLst/>
        </p:spPr>
        <p:txBody>
          <a:bodyPr/>
          <a:lstStyle/>
          <a:p>
            <a:pPr eaLnBrk="1" hangingPunct="1"/>
            <a:r>
              <a:rPr lang="en-US" altLang="en-US" sz="2000" dirty="0"/>
              <a:t>[angiogram, echo, CT/MRI, hemodynamics]</a:t>
            </a:r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D4ED0E5B-21F7-CD4E-8D02-2641D5F4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Imaging and diagnostic studies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3753F2-8551-3042-B2D1-FFA828D94F24}"/>
              </a:ext>
            </a:extLst>
          </p:cNvPr>
          <p:cNvCxnSpPr/>
          <p:nvPr/>
        </p:nvCxnSpPr>
        <p:spPr>
          <a:xfrm>
            <a:off x="274638" y="774700"/>
            <a:ext cx="53165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1">
            <a:extLst>
              <a:ext uri="{FF2B5EF4-FFF2-40B4-BE49-F238E27FC236}">
                <a16:creationId xmlns:a16="http://schemas.microsoft.com/office/drawing/2014/main" id="{68187E90-D2F2-9A46-B032-9A418DECE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274638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/>
              <a:t>The Clinical Challenge</a:t>
            </a:r>
          </a:p>
        </p:txBody>
      </p:sp>
      <p:sp>
        <p:nvSpPr>
          <p:cNvPr id="10242" name="Content Placeholder 6">
            <a:extLst>
              <a:ext uri="{FF2B5EF4-FFF2-40B4-BE49-F238E27FC236}">
                <a16:creationId xmlns:a16="http://schemas.microsoft.com/office/drawing/2014/main" id="{B5CA2B16-06BE-E04D-9238-9CAB037999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42975"/>
            <a:ext cx="7348538" cy="307975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B089B1-CB96-8E47-8556-FC101D13EBCB}"/>
              </a:ext>
            </a:extLst>
          </p:cNvPr>
          <p:cNvCxnSpPr/>
          <p:nvPr/>
        </p:nvCxnSpPr>
        <p:spPr>
          <a:xfrm>
            <a:off x="274638" y="774700"/>
            <a:ext cx="53165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1">
            <a:extLst>
              <a:ext uri="{FF2B5EF4-FFF2-40B4-BE49-F238E27FC236}">
                <a16:creationId xmlns:a16="http://schemas.microsoft.com/office/drawing/2014/main" id="{6EAEE5ED-102F-214D-9E0F-87845251A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63613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2000"/>
              <a:t>[show and state how the challenge was solved]</a:t>
            </a: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06A92EF5-BCEF-184C-AE9F-FAA3BFE0E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Resolution of the Challenge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949B7E-68AE-B542-AFF2-0BD49D16FF40}"/>
              </a:ext>
            </a:extLst>
          </p:cNvPr>
          <p:cNvCxnSpPr/>
          <p:nvPr/>
        </p:nvCxnSpPr>
        <p:spPr>
          <a:xfrm>
            <a:off x="195263" y="774700"/>
            <a:ext cx="53165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DAE743B6-0C4B-E04A-B40B-196D82EF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Key Learnings for the Operator and Team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C3B739A9-EA1A-4649-A8DA-9F6757071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962025"/>
            <a:ext cx="4856163" cy="1609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3200"/>
              </a:lnSpc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[List 3 learning points]</a:t>
            </a:r>
          </a:p>
          <a:p>
            <a:pPr marL="342900" indent="-166688" algn="l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[first line]</a:t>
            </a:r>
          </a:p>
          <a:p>
            <a:pPr marL="342900" indent="-166688" algn="l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[second line]</a:t>
            </a:r>
          </a:p>
          <a:p>
            <a:pPr marL="342900" indent="-166688" algn="l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[third line]</a:t>
            </a:r>
            <a:br>
              <a:rPr lang="en-US" altLang="en-US" sz="2000" dirty="0">
                <a:solidFill>
                  <a:schemeClr val="tx1"/>
                </a:solidFill>
              </a:rPr>
            </a:br>
            <a:endParaRPr lang="en-US" altLang="en-US" sz="20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EB097C-5609-224E-AA47-08C3CD7A85D7}"/>
              </a:ext>
            </a:extLst>
          </p:cNvPr>
          <p:cNvCxnSpPr>
            <a:cxnSpLocks/>
          </p:cNvCxnSpPr>
          <p:nvPr/>
        </p:nvCxnSpPr>
        <p:spPr>
          <a:xfrm>
            <a:off x="274638" y="774700"/>
            <a:ext cx="60023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VI2025 Case Template_v2" id="{4CFC28A2-1253-FD49-9D05-7B6C73646915}" vid="{949099BB-2C81-3647-BB42-1F147D0AD8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840</TotalTime>
  <Words>129</Words>
  <Application>Microsoft Macintosh PowerPoint</Application>
  <PresentationFormat>On-screen Show (16:9)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Ultimate Structural Case </vt:lpstr>
      <vt:lpstr>Disclosures</vt:lpstr>
      <vt:lpstr>Reason for evaluation: [Age, gender, chief complaint]  Pertinent CV history:  [first line] [second line] [third line]   </vt:lpstr>
      <vt:lpstr>[angiogram, echo, CT/MRI, hemodynamics]</vt:lpstr>
      <vt:lpstr>The Clinical Challenge</vt:lpstr>
      <vt:lpstr>[show and state how the challenge was solved]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Loveman</dc:creator>
  <cp:lastModifiedBy>Tom Loveman</cp:lastModifiedBy>
  <cp:revision>1</cp:revision>
  <dcterms:created xsi:type="dcterms:W3CDTF">2025-01-27T02:11:05Z</dcterms:created>
  <dcterms:modified xsi:type="dcterms:W3CDTF">2025-01-27T16:11:36Z</dcterms:modified>
</cp:coreProperties>
</file>