
<file path=[Content_Types].xml><?xml version="1.0" encoding="utf-8"?>
<Types xmlns="http://schemas.openxmlformats.org/package/2006/content-types"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2"/>
  </p:notesMasterIdLst>
  <p:sldIdLst>
    <p:sldId id="262" r:id="rId2"/>
    <p:sldId id="282" r:id="rId3"/>
    <p:sldId id="283" r:id="rId4"/>
    <p:sldId id="284" r:id="rId5"/>
    <p:sldId id="285" r:id="rId6"/>
    <p:sldId id="286" r:id="rId7"/>
    <p:sldId id="287" r:id="rId8"/>
    <p:sldId id="288" r:id="rId9"/>
    <p:sldId id="289" r:id="rId10"/>
    <p:sldId id="290" r:id="rId11"/>
  </p:sldIdLst>
  <p:sldSz cx="9144000" cy="5143500" type="screen16x9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48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781"/>
    <p:restoredTop sz="95884"/>
  </p:normalViewPr>
  <p:slideViewPr>
    <p:cSldViewPr snapToGrid="0" snapToObjects="1">
      <p:cViewPr varScale="1">
        <p:scale>
          <a:sx n="147" d="100"/>
          <a:sy n="147" d="100"/>
        </p:scale>
        <p:origin x="1456" y="4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C172A5F-0749-DB43-AB46-8C0A141D3B2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08F41F1-AC98-5940-8C4F-B5E4BF4C07D9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C1D62CF8-D610-2242-84E0-2E598508BA3E}" type="datetimeFigureOut">
              <a:rPr lang="en-US"/>
              <a:pPr>
                <a:defRPr/>
              </a:pPr>
              <a:t>2/2/25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03A1EC97-E05B-E541-9B29-DBD8B03979A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A422D216-0FA1-EB4A-9DF9-5142B0A781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D66E9B-2D5D-FB46-A167-72BB91D0C466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4F523B-09FD-A246-BBF8-6F40AE5DE52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0EBD2EE3-82A3-2F4E-AD0B-0F20699B01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Slide Image Placeholder 1">
            <a:extLst>
              <a:ext uri="{FF2B5EF4-FFF2-40B4-BE49-F238E27FC236}">
                <a16:creationId xmlns:a16="http://schemas.microsoft.com/office/drawing/2014/main" id="{2AA13F98-9AD1-774E-A033-34BBE427D21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6" name="Notes Placeholder 2">
            <a:extLst>
              <a:ext uri="{FF2B5EF4-FFF2-40B4-BE49-F238E27FC236}">
                <a16:creationId xmlns:a16="http://schemas.microsoft.com/office/drawing/2014/main" id="{ADBF0952-BE89-2246-B73F-E6E4E48B0D9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6147" name="Slide Number Placeholder 3">
            <a:extLst>
              <a:ext uri="{FF2B5EF4-FFF2-40B4-BE49-F238E27FC236}">
                <a16:creationId xmlns:a16="http://schemas.microsoft.com/office/drawing/2014/main" id="{C3B3AFA6-B9AA-7447-BA5A-19F24D0A785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0638F04-9661-D445-A4D9-2CDA74F344AC}" type="slidenum">
              <a:rPr lang="en-US" altLang="en-US" smtClean="0"/>
              <a:pPr/>
              <a:t>1</a:t>
            </a:fld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8648" y="3590260"/>
            <a:ext cx="6400800" cy="1314450"/>
          </a:xfrm>
          <a:effectLst/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1" name="Title 1"/>
          <p:cNvSpPr>
            <a:spLocks noGrp="1" noChangeArrowheads="1"/>
          </p:cNvSpPr>
          <p:nvPr>
            <p:ph type="ctrTitle"/>
          </p:nvPr>
        </p:nvSpPr>
        <p:spPr>
          <a:xfrm>
            <a:off x="1358600" y="2772048"/>
            <a:ext cx="6360896" cy="1101725"/>
          </a:xfrm>
          <a:effectLst/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 altLang="en-US"/>
              <a:t>Click to edit Master title style</a:t>
            </a:r>
            <a:endParaRPr lang="en-US" altLang="en-US" dirty="0"/>
          </a:p>
        </p:txBody>
      </p:sp>
      <p:pic>
        <p:nvPicPr>
          <p:cNvPr id="4" name="Picture 3" descr="A logo with blue and grey circles&#10;&#10;Description automatically generated">
            <a:extLst>
              <a:ext uri="{FF2B5EF4-FFF2-40B4-BE49-F238E27FC236}">
                <a16:creationId xmlns:a16="http://schemas.microsoft.com/office/drawing/2014/main" id="{788EB853-9594-5142-BFE6-ACBF0553FB1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47159" y="439088"/>
            <a:ext cx="4249681" cy="2104889"/>
          </a:xfrm>
          <a:prstGeom prst="rect">
            <a:avLst/>
          </a:prstGeom>
        </p:spPr>
      </p:pic>
      <p:pic>
        <p:nvPicPr>
          <p:cNvPr id="7" name="Picture 6" descr="A picture containing food, drawing, umbrella, game&#10;&#10;Description automatically generated">
            <a:extLst>
              <a:ext uri="{FF2B5EF4-FFF2-40B4-BE49-F238E27FC236}">
                <a16:creationId xmlns:a16="http://schemas.microsoft.com/office/drawing/2014/main" id="{47B4E358-F31F-F640-AC00-E141CC5A744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8330" y="4542140"/>
            <a:ext cx="1121435" cy="473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70890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563" y="274638"/>
            <a:ext cx="7529452" cy="601662"/>
          </a:xfrm>
          <a:effectLst/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effectLst/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8" name="Picture 6" descr="A picture containing food, drawing, umbrella, game&#10;&#10;Description automatically generated">
            <a:extLst>
              <a:ext uri="{FF2B5EF4-FFF2-40B4-BE49-F238E27FC236}">
                <a16:creationId xmlns:a16="http://schemas.microsoft.com/office/drawing/2014/main" id="{E408245C-FDDB-0B45-8AB1-7FC8FA1A904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1282" y="4542140"/>
            <a:ext cx="1121435" cy="473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A logo with blue and grey circles&#10;&#10;Description automatically generated">
            <a:extLst>
              <a:ext uri="{FF2B5EF4-FFF2-40B4-BE49-F238E27FC236}">
                <a16:creationId xmlns:a16="http://schemas.microsoft.com/office/drawing/2014/main" id="{A2295D46-D26C-DF46-A4C9-C02E8E5827B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397954" y="4112619"/>
            <a:ext cx="1890824" cy="936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271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696165"/>
            <a:ext cx="7772400" cy="1021556"/>
          </a:xfrm>
          <a:effectLst/>
        </p:spPr>
        <p:txBody>
          <a:bodyPr/>
          <a:lstStyle>
            <a:lvl1pPr algn="l">
              <a:defRPr sz="3600" b="1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68786"/>
            <a:ext cx="7772400" cy="527378"/>
          </a:xfrm>
          <a:effectLst/>
        </p:spPr>
        <p:txBody>
          <a:bodyPr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0" name="Picture 9" descr="A logo with blue and grey circles&#10;&#10;Description automatically generated">
            <a:extLst>
              <a:ext uri="{FF2B5EF4-FFF2-40B4-BE49-F238E27FC236}">
                <a16:creationId xmlns:a16="http://schemas.microsoft.com/office/drawing/2014/main" id="{9EB6E54C-494D-A448-8FAD-11BA3E009E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397954" y="4112619"/>
            <a:ext cx="1890824" cy="936535"/>
          </a:xfrm>
          <a:prstGeom prst="rect">
            <a:avLst/>
          </a:prstGeom>
        </p:spPr>
      </p:pic>
      <p:pic>
        <p:nvPicPr>
          <p:cNvPr id="11" name="Picture 6" descr="A picture containing food, drawing, umbrella, game&#10;&#10;Description automatically generated">
            <a:extLst>
              <a:ext uri="{FF2B5EF4-FFF2-40B4-BE49-F238E27FC236}">
                <a16:creationId xmlns:a16="http://schemas.microsoft.com/office/drawing/2014/main" id="{D758E76D-8F34-894E-933B-097002E5922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1282" y="4542140"/>
            <a:ext cx="1121435" cy="473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56333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" y="274320"/>
            <a:ext cx="7520509" cy="857250"/>
          </a:xfrm>
          <a:effectLst/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  <a:effectLst/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  <a:effectLst/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6" descr="A picture containing food, drawing, umbrella, game&#10;&#10;Description automatically generated">
            <a:extLst>
              <a:ext uri="{FF2B5EF4-FFF2-40B4-BE49-F238E27FC236}">
                <a16:creationId xmlns:a16="http://schemas.microsoft.com/office/drawing/2014/main" id="{9AEBB8F2-D89F-A64F-BF63-3A030BE8838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1282" y="4542140"/>
            <a:ext cx="1121435" cy="473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A logo with blue and grey circles&#10;&#10;Description automatically generated">
            <a:extLst>
              <a:ext uri="{FF2B5EF4-FFF2-40B4-BE49-F238E27FC236}">
                <a16:creationId xmlns:a16="http://schemas.microsoft.com/office/drawing/2014/main" id="{DA6898ED-9563-7E4C-B6A6-7989F1F16DD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397954" y="4112619"/>
            <a:ext cx="1890824" cy="936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3275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" y="274320"/>
            <a:ext cx="7425618" cy="857250"/>
          </a:xfrm>
          <a:effectLst/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effectLst/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  <a:effectLst/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  <a:effectLst/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  <a:effectLst/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6" descr="A picture containing food, drawing, umbrella, game&#10;&#10;Description automatically generated">
            <a:extLst>
              <a:ext uri="{FF2B5EF4-FFF2-40B4-BE49-F238E27FC236}">
                <a16:creationId xmlns:a16="http://schemas.microsoft.com/office/drawing/2014/main" id="{5D4D91B5-BB6C-AF42-B410-B7142427325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1282" y="4542140"/>
            <a:ext cx="1121435" cy="473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A logo with blue and grey circles&#10;&#10;Description automatically generated">
            <a:extLst>
              <a:ext uri="{FF2B5EF4-FFF2-40B4-BE49-F238E27FC236}">
                <a16:creationId xmlns:a16="http://schemas.microsoft.com/office/drawing/2014/main" id="{DEB2A282-BD88-E54E-9D01-1FBB086FB7D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397954" y="4112619"/>
            <a:ext cx="1890824" cy="936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1734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" y="274320"/>
            <a:ext cx="7494629" cy="857250"/>
          </a:xfrm>
          <a:noFill/>
          <a:ln>
            <a:noFill/>
          </a:ln>
          <a:effectLst/>
        </p:spPr>
        <p:txBody>
          <a:bodyPr/>
          <a:lstStyle>
            <a:lvl1pPr>
              <a:defRPr lang="en-US" dirty="0"/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6" name="Picture 6" descr="A picture containing food, drawing, umbrella, game&#10;&#10;Description automatically generated">
            <a:extLst>
              <a:ext uri="{FF2B5EF4-FFF2-40B4-BE49-F238E27FC236}">
                <a16:creationId xmlns:a16="http://schemas.microsoft.com/office/drawing/2014/main" id="{EDF12D76-3A23-3246-A5D8-EE30E5EDA94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1282" y="4542140"/>
            <a:ext cx="1121435" cy="473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A logo with blue and grey circles&#10;&#10;Description automatically generated">
            <a:extLst>
              <a:ext uri="{FF2B5EF4-FFF2-40B4-BE49-F238E27FC236}">
                <a16:creationId xmlns:a16="http://schemas.microsoft.com/office/drawing/2014/main" id="{706F37D5-C665-3A43-84F5-B8E88746A3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397954" y="4112619"/>
            <a:ext cx="1890824" cy="936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0036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A picture containing food, drawing, umbrella, game&#10;&#10;Description automatically generated">
            <a:extLst>
              <a:ext uri="{FF2B5EF4-FFF2-40B4-BE49-F238E27FC236}">
                <a16:creationId xmlns:a16="http://schemas.microsoft.com/office/drawing/2014/main" id="{0171A4BF-F07E-5E47-AD86-9B84029DAAF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1282" y="4542140"/>
            <a:ext cx="1121435" cy="473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A logo with blue and grey circles&#10;&#10;Description automatically generated">
            <a:extLst>
              <a:ext uri="{FF2B5EF4-FFF2-40B4-BE49-F238E27FC236}">
                <a16:creationId xmlns:a16="http://schemas.microsoft.com/office/drawing/2014/main" id="{BD657B6D-DAA2-034E-BD97-D5DB815A3B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397954" y="4112619"/>
            <a:ext cx="1890824" cy="936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887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  <a:effectLst/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3955810" cy="4389835"/>
          </a:xfrm>
          <a:effectLst/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  <a:effectLst/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6" descr="A picture containing food, drawing, umbrella, game&#10;&#10;Description automatically generated">
            <a:extLst>
              <a:ext uri="{FF2B5EF4-FFF2-40B4-BE49-F238E27FC236}">
                <a16:creationId xmlns:a16="http://schemas.microsoft.com/office/drawing/2014/main" id="{8946E479-6602-7D4D-8AC0-FE5DB8F8FCA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1282" y="4542140"/>
            <a:ext cx="1121435" cy="473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A logo with blue and grey circles&#10;&#10;Description automatically generated">
            <a:extLst>
              <a:ext uri="{FF2B5EF4-FFF2-40B4-BE49-F238E27FC236}">
                <a16:creationId xmlns:a16="http://schemas.microsoft.com/office/drawing/2014/main" id="{7BE10691-E167-FC4F-9E2E-1740C486FF8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397954" y="4112619"/>
            <a:ext cx="1890824" cy="936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8267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  <a:effectLst/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  <a:effectLst/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6" descr="A picture containing food, drawing, umbrella, game&#10;&#10;Description automatically generated">
            <a:extLst>
              <a:ext uri="{FF2B5EF4-FFF2-40B4-BE49-F238E27FC236}">
                <a16:creationId xmlns:a16="http://schemas.microsoft.com/office/drawing/2014/main" id="{20D3BCA4-F9EC-FB43-BBB9-8CD96EF9D1B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1282" y="4542140"/>
            <a:ext cx="1121435" cy="473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A logo with blue and grey circles&#10;&#10;Description automatically generated">
            <a:extLst>
              <a:ext uri="{FF2B5EF4-FFF2-40B4-BE49-F238E27FC236}">
                <a16:creationId xmlns:a16="http://schemas.microsoft.com/office/drawing/2014/main" id="{694EB92C-95DA-2F45-9F08-3EE875A524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397954" y="4112619"/>
            <a:ext cx="1890824" cy="936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2848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white background with blue lines&#10;&#10;Description automatically generated">
            <a:extLst>
              <a:ext uri="{FF2B5EF4-FFF2-40B4-BE49-F238E27FC236}">
                <a16:creationId xmlns:a16="http://schemas.microsoft.com/office/drawing/2014/main" id="{69ECC591-3F89-5147-A893-AE42197F5EAC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0" y="482"/>
            <a:ext cx="9144000" cy="5142536"/>
          </a:xfrm>
          <a:prstGeom prst="rect">
            <a:avLst/>
          </a:prstGeom>
        </p:spPr>
      </p:pic>
      <p:sp>
        <p:nvSpPr>
          <p:cNvPr id="1027" name="Title Placeholder 1">
            <a:extLst>
              <a:ext uri="{FF2B5EF4-FFF2-40B4-BE49-F238E27FC236}">
                <a16:creationId xmlns:a16="http://schemas.microsoft.com/office/drawing/2014/main" id="{1F6728B6-A32A-4945-9EC5-71D42046165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82563" y="274638"/>
            <a:ext cx="8229600" cy="60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8" name="Text Placeholder 2">
            <a:extLst>
              <a:ext uri="{FF2B5EF4-FFF2-40B4-BE49-F238E27FC236}">
                <a16:creationId xmlns:a16="http://schemas.microsoft.com/office/drawing/2014/main" id="{844FBD9B-CFAC-7943-8D15-468F1440B55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952500"/>
            <a:ext cx="8229600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US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</p:sldLayoutIdLst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2400" b="1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F2F2F2"/>
          </a:solidFill>
          <a:latin typeface="Arial" panose="020B0604020202020204" pitchFamily="34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F2F2F2"/>
          </a:solidFill>
          <a:latin typeface="Arial" panose="020B0604020202020204" pitchFamily="34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F2F2F2"/>
          </a:solidFill>
          <a:latin typeface="Arial" panose="020B0604020202020204" pitchFamily="34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F2F2F2"/>
          </a:solidFill>
          <a:latin typeface="Arial" panose="020B0604020202020204" pitchFamily="34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panose="020B0604020202020204" pitchFamily="34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panose="020B0604020202020204" pitchFamily="34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panose="020B0604020202020204" pitchFamily="34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panose="020B0604020202020204" pitchFamily="34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2.mov"/><Relationship Id="rId7" Type="http://schemas.openxmlformats.org/officeDocument/2006/relationships/image" Target="../media/image5.pn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4.xml"/><Relationship Id="rId4" Type="http://schemas.openxmlformats.org/officeDocument/2006/relationships/video" Target="../media/media2.mov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4.mov"/><Relationship Id="rId7" Type="http://schemas.openxmlformats.org/officeDocument/2006/relationships/image" Target="../media/image7.png"/><Relationship Id="rId2" Type="http://schemas.openxmlformats.org/officeDocument/2006/relationships/video" Target="../media/media3.mov"/><Relationship Id="rId1" Type="http://schemas.microsoft.com/office/2007/relationships/media" Target="../media/media3.mov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4.mo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video" Target="../media/media8.mov"/><Relationship Id="rId13" Type="http://schemas.openxmlformats.org/officeDocument/2006/relationships/image" Target="../media/image11.png"/><Relationship Id="rId3" Type="http://schemas.microsoft.com/office/2007/relationships/media" Target="../media/media6.mov"/><Relationship Id="rId7" Type="http://schemas.microsoft.com/office/2007/relationships/media" Target="../media/media8.mov"/><Relationship Id="rId12" Type="http://schemas.openxmlformats.org/officeDocument/2006/relationships/image" Target="../media/image10.png"/><Relationship Id="rId2" Type="http://schemas.openxmlformats.org/officeDocument/2006/relationships/video" Target="../media/media5.mov"/><Relationship Id="rId1" Type="http://schemas.microsoft.com/office/2007/relationships/media" Target="../media/media5.mov"/><Relationship Id="rId6" Type="http://schemas.openxmlformats.org/officeDocument/2006/relationships/video" Target="../media/media7.mov"/><Relationship Id="rId11" Type="http://schemas.openxmlformats.org/officeDocument/2006/relationships/image" Target="../media/image9.png"/><Relationship Id="rId5" Type="http://schemas.microsoft.com/office/2007/relationships/media" Target="../media/media7.mov"/><Relationship Id="rId10" Type="http://schemas.openxmlformats.org/officeDocument/2006/relationships/image" Target="../media/image8.png"/><Relationship Id="rId4" Type="http://schemas.openxmlformats.org/officeDocument/2006/relationships/video" Target="../media/media6.mov"/><Relationship Id="rId9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video" Target="../media/media8.mov"/><Relationship Id="rId13" Type="http://schemas.openxmlformats.org/officeDocument/2006/relationships/image" Target="../media/image11.png"/><Relationship Id="rId3" Type="http://schemas.microsoft.com/office/2007/relationships/media" Target="../media/media6.mov"/><Relationship Id="rId7" Type="http://schemas.microsoft.com/office/2007/relationships/media" Target="../media/media8.mov"/><Relationship Id="rId12" Type="http://schemas.openxmlformats.org/officeDocument/2006/relationships/image" Target="../media/image10.png"/><Relationship Id="rId2" Type="http://schemas.openxmlformats.org/officeDocument/2006/relationships/video" Target="../media/media5.mov"/><Relationship Id="rId1" Type="http://schemas.microsoft.com/office/2007/relationships/media" Target="../media/media5.mov"/><Relationship Id="rId6" Type="http://schemas.openxmlformats.org/officeDocument/2006/relationships/video" Target="../media/media7.mov"/><Relationship Id="rId11" Type="http://schemas.openxmlformats.org/officeDocument/2006/relationships/image" Target="../media/image9.png"/><Relationship Id="rId5" Type="http://schemas.microsoft.com/office/2007/relationships/media" Target="../media/media7.mov"/><Relationship Id="rId10" Type="http://schemas.openxmlformats.org/officeDocument/2006/relationships/image" Target="../media/image8.png"/><Relationship Id="rId4" Type="http://schemas.openxmlformats.org/officeDocument/2006/relationships/video" Target="../media/media6.mov"/><Relationship Id="rId9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media" Target="../media/media10.mov"/><Relationship Id="rId7" Type="http://schemas.openxmlformats.org/officeDocument/2006/relationships/slideLayout" Target="../slideLayouts/slideLayout6.xml"/><Relationship Id="rId2" Type="http://schemas.openxmlformats.org/officeDocument/2006/relationships/video" Target="../media/media9.mov"/><Relationship Id="rId1" Type="http://schemas.microsoft.com/office/2007/relationships/media" Target="../media/media9.mov"/><Relationship Id="rId6" Type="http://schemas.openxmlformats.org/officeDocument/2006/relationships/video" Target="../media/media11.mov"/><Relationship Id="rId5" Type="http://schemas.microsoft.com/office/2007/relationships/media" Target="../media/media11.mov"/><Relationship Id="rId10" Type="http://schemas.openxmlformats.org/officeDocument/2006/relationships/image" Target="../media/image16.png"/><Relationship Id="rId4" Type="http://schemas.openxmlformats.org/officeDocument/2006/relationships/video" Target="../media/media10.mov"/><Relationship Id="rId9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Subtitle 2">
            <a:extLst>
              <a:ext uri="{FF2B5EF4-FFF2-40B4-BE49-F238E27FC236}">
                <a16:creationId xmlns:a16="http://schemas.microsoft.com/office/drawing/2014/main" id="{0C395364-74B7-444A-979E-4DC53ACD801F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0" y="3343327"/>
            <a:ext cx="9144000" cy="1314450"/>
          </a:xfrm>
        </p:spPr>
        <p:txBody>
          <a:bodyPr/>
          <a:lstStyle/>
          <a:p>
            <a:r>
              <a:rPr lang="en-US" altLang="en-US" sz="1800" b="1" dirty="0">
                <a:solidFill>
                  <a:schemeClr val="accent4">
                    <a:lumMod val="50000"/>
                  </a:schemeClr>
                </a:solidFill>
              </a:rPr>
              <a:t>Paul </a:t>
            </a:r>
            <a:r>
              <a:rPr lang="en-US" altLang="en-US" sz="1800" b="1" dirty="0" err="1">
                <a:solidFill>
                  <a:schemeClr val="accent4">
                    <a:lumMod val="50000"/>
                  </a:schemeClr>
                </a:solidFill>
              </a:rPr>
              <a:t>Sorajja</a:t>
            </a:r>
            <a:r>
              <a:rPr lang="en-US" altLang="en-US" sz="1800" b="1" dirty="0">
                <a:solidFill>
                  <a:schemeClr val="accent4">
                    <a:lumMod val="50000"/>
                  </a:schemeClr>
                </a:solidFill>
              </a:rPr>
              <a:t>, MD</a:t>
            </a:r>
          </a:p>
          <a:p>
            <a:r>
              <a:rPr lang="en-US" altLang="en-US" sz="1800" dirty="0">
                <a:solidFill>
                  <a:schemeClr val="accent4">
                    <a:lumMod val="50000"/>
                  </a:schemeClr>
                </a:solidFill>
              </a:rPr>
              <a:t>Allina Health Minneapolis Heart Institute</a:t>
            </a:r>
            <a:br>
              <a:rPr lang="en-US" altLang="en-US" sz="1800" dirty="0">
                <a:solidFill>
                  <a:schemeClr val="accent4">
                    <a:lumMod val="50000"/>
                  </a:schemeClr>
                </a:solidFill>
              </a:rPr>
            </a:br>
            <a:r>
              <a:rPr lang="en-US" altLang="en-US" sz="1800" dirty="0">
                <a:solidFill>
                  <a:schemeClr val="accent4">
                    <a:lumMod val="50000"/>
                  </a:schemeClr>
                </a:solidFill>
              </a:rPr>
              <a:t>Abbott Northwestern Hospital</a:t>
            </a:r>
          </a:p>
        </p:txBody>
      </p:sp>
      <p:sp>
        <p:nvSpPr>
          <p:cNvPr id="5122" name="Title 1">
            <a:extLst>
              <a:ext uri="{FF2B5EF4-FFF2-40B4-BE49-F238E27FC236}">
                <a16:creationId xmlns:a16="http://schemas.microsoft.com/office/drawing/2014/main" id="{E1349589-DCD2-6445-8677-623674C5CA8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392238" y="2469479"/>
            <a:ext cx="6359525" cy="421768"/>
          </a:xfrm>
        </p:spPr>
        <p:txBody>
          <a:bodyPr/>
          <a:lstStyle/>
          <a:p>
            <a:pPr eaLnBrk="1" hangingPunct="1"/>
            <a:r>
              <a:rPr lang="en-US" altLang="en-US" sz="1800" dirty="0"/>
              <a:t>Ultimate Structural Case</a:t>
            </a:r>
            <a:br>
              <a:rPr lang="en-US" altLang="en-US" sz="2000" dirty="0"/>
            </a:br>
            <a:endParaRPr lang="en-US" altLang="en-US" sz="2000" dirty="0"/>
          </a:p>
        </p:txBody>
      </p:sp>
      <p:sp>
        <p:nvSpPr>
          <p:cNvPr id="5123" name="Title 1">
            <a:extLst>
              <a:ext uri="{FF2B5EF4-FFF2-40B4-BE49-F238E27FC236}">
                <a16:creationId xmlns:a16="http://schemas.microsoft.com/office/drawing/2014/main" id="{DEE87A5A-C070-9C4B-9F53-69C79E80F6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0188" y="2706101"/>
            <a:ext cx="6361112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rgbClr val="F2F2F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rgbClr val="F2F2F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400">
                <a:solidFill>
                  <a:srgbClr val="F2F2F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200">
                <a:solidFill>
                  <a:srgbClr val="F2F2F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200">
                <a:solidFill>
                  <a:srgbClr val="F2F2F2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rgbClr val="F2F2F2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rgbClr val="F2F2F2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rgbClr val="F2F2F2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rgbClr val="F2F2F2"/>
                </a:solidFill>
                <a:latin typeface="Arial" panose="020B0604020202020204" pitchFamily="34" charset="0"/>
              </a:defRPr>
            </a:lvl9pPr>
          </a:lstStyle>
          <a:p>
            <a:pPr algn="ctr">
              <a:buNone/>
            </a:pPr>
            <a:r>
              <a:rPr lang="en-US" altLang="en-US" sz="2400" b="1" dirty="0">
                <a:solidFill>
                  <a:schemeClr val="accent4">
                    <a:lumMod val="50000"/>
                  </a:schemeClr>
                </a:solidFill>
              </a:rPr>
              <a:t>Acute Complex Mitral Pathology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C970DE1-83DB-522E-2986-65B8F5732AB9}"/>
              </a:ext>
            </a:extLst>
          </p:cNvPr>
          <p:cNvSpPr txBox="1"/>
          <p:nvPr/>
        </p:nvSpPr>
        <p:spPr>
          <a:xfrm>
            <a:off x="0" y="0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1800" b="1" dirty="0">
                <a:solidFill>
                  <a:srgbClr val="FF0000"/>
                </a:solidFill>
              </a:rPr>
              <a:t>Sample Presentation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Title 1">
            <a:extLst>
              <a:ext uri="{FF2B5EF4-FFF2-40B4-BE49-F238E27FC236}">
                <a16:creationId xmlns:a16="http://schemas.microsoft.com/office/drawing/2014/main" id="{DAE743B6-0C4B-E04A-B40B-196D82EFC4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563" y="274638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rgbClr val="F2F2F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rgbClr val="F2F2F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400">
                <a:solidFill>
                  <a:srgbClr val="F2F2F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200">
                <a:solidFill>
                  <a:srgbClr val="F2F2F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200">
                <a:solidFill>
                  <a:srgbClr val="F2F2F2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rgbClr val="F2F2F2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rgbClr val="F2F2F2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rgbClr val="F2F2F2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rgbClr val="F2F2F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tx1"/>
                </a:solidFill>
              </a:rPr>
              <a:t>Key Learnings for the Operator and Team</a:t>
            </a:r>
          </a:p>
        </p:txBody>
      </p:sp>
      <p:sp>
        <p:nvSpPr>
          <p:cNvPr id="4" name="Title 11">
            <a:extLst>
              <a:ext uri="{FF2B5EF4-FFF2-40B4-BE49-F238E27FC236}">
                <a16:creationId xmlns:a16="http://schemas.microsoft.com/office/drawing/2014/main" id="{C3B739A9-EA1A-4649-A8DA-9F67570715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7840" y="962025"/>
            <a:ext cx="7401063" cy="3265411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algn="l">
              <a:lnSpc>
                <a:spcPts val="3600"/>
              </a:lnSpc>
            </a:pPr>
            <a:r>
              <a:rPr lang="en-US" sz="2000" dirty="0">
                <a:solidFill>
                  <a:schemeClr val="accent4">
                    <a:lumMod val="50000"/>
                  </a:schemeClr>
                </a:solidFill>
              </a:rPr>
              <a:t>Transcatheter Repair of Acute Papillary Muscle Rupture</a:t>
            </a:r>
          </a:p>
          <a:p>
            <a:pPr marL="285750" indent="-285750" algn="l">
              <a:lnSpc>
                <a:spcPts val="42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4">
                    <a:lumMod val="50000"/>
                  </a:schemeClr>
                </a:solidFill>
              </a:rPr>
              <a:t>Excessive gap height management often needed</a:t>
            </a:r>
          </a:p>
          <a:p>
            <a:pPr marL="285750" indent="-285750" algn="l">
              <a:lnSpc>
                <a:spcPts val="42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4">
                    <a:lumMod val="50000"/>
                  </a:schemeClr>
                </a:solidFill>
              </a:rPr>
              <a:t>Better outcome with trapping papillary muscle on LV side</a:t>
            </a:r>
          </a:p>
          <a:p>
            <a:pPr marL="285750" indent="-285750" algn="l">
              <a:lnSpc>
                <a:spcPts val="42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4">
                    <a:lumMod val="50000"/>
                  </a:schemeClr>
                </a:solidFill>
              </a:rPr>
              <a:t>Perfection not necessary – it’s usually a bridge to surgery</a:t>
            </a:r>
          </a:p>
          <a:p>
            <a:pPr marL="285750" indent="-285750" algn="l">
              <a:lnSpc>
                <a:spcPts val="42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4">
                    <a:lumMod val="50000"/>
                  </a:schemeClr>
                </a:solidFill>
              </a:rPr>
              <a:t>Use both LAP and MR for endpoints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EEB097C-5609-224E-AA47-08C3CD7A85D7}"/>
              </a:ext>
            </a:extLst>
          </p:cNvPr>
          <p:cNvCxnSpPr>
            <a:cxnSpLocks/>
          </p:cNvCxnSpPr>
          <p:nvPr/>
        </p:nvCxnSpPr>
        <p:spPr>
          <a:xfrm>
            <a:off x="274638" y="774700"/>
            <a:ext cx="6002337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Title 1">
            <a:extLst>
              <a:ext uri="{FF2B5EF4-FFF2-40B4-BE49-F238E27FC236}">
                <a16:creationId xmlns:a16="http://schemas.microsoft.com/office/drawing/2014/main" id="{8FC77E1F-BCC3-374B-AB00-CDC9BE2E347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2563" y="274638"/>
            <a:ext cx="8229600" cy="857250"/>
          </a:xfrm>
        </p:spPr>
        <p:txBody>
          <a:bodyPr/>
          <a:lstStyle/>
          <a:p>
            <a:pPr eaLnBrk="1" hangingPunct="1"/>
            <a:r>
              <a:rPr lang="en-US" altLang="en-US" dirty="0"/>
              <a:t>Disclosures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622B7B7-6CB4-934D-9857-D680738DD4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6563" y="2112373"/>
            <a:ext cx="8319979" cy="1399277"/>
          </a:xfrm>
          <a:effectLst/>
        </p:spPr>
        <p:txBody>
          <a:bodyPr/>
          <a:lstStyle/>
          <a:p>
            <a:pPr marL="0" indent="0" algn="ctr" eaLnBrk="1" hangingPunct="1">
              <a:lnSpc>
                <a:spcPct val="120000"/>
              </a:lnSpc>
              <a:buNone/>
              <a:defRPr/>
            </a:pP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+mj-lt"/>
              </a:rPr>
              <a:t>All faculty disclosures for this program can be found at </a:t>
            </a:r>
            <a:r>
              <a:rPr lang="en-US" sz="2800" b="0" i="0" dirty="0" err="1">
                <a:effectLst/>
                <a:latin typeface="+mj-lt"/>
              </a:rPr>
              <a:t>cvinnovations.org</a:t>
            </a:r>
            <a:r>
              <a:rPr lang="en-US" sz="2800" b="0" i="0" dirty="0">
                <a:effectLst/>
                <a:latin typeface="+mj-lt"/>
              </a:rPr>
              <a:t>/cvi2025/</a:t>
            </a:r>
            <a:r>
              <a:rPr lang="en-US" sz="2800" b="0" i="0" dirty="0" err="1">
                <a:effectLst/>
                <a:latin typeface="+mj-lt"/>
              </a:rPr>
              <a:t>cviaccred</a:t>
            </a:r>
            <a:r>
              <a:rPr lang="en-US" sz="2800" b="0" i="0" dirty="0">
                <a:effectLst/>
                <a:latin typeface="+mj-lt"/>
              </a:rPr>
              <a:t>/</a:t>
            </a: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+mj-lt"/>
              </a:rPr>
              <a:t>.</a:t>
            </a:r>
            <a:endParaRPr lang="en-US" sz="28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DA2B16DD-1E13-1A43-BF3F-B475E9832341}"/>
              </a:ext>
            </a:extLst>
          </p:cNvPr>
          <p:cNvCxnSpPr/>
          <p:nvPr/>
        </p:nvCxnSpPr>
        <p:spPr>
          <a:xfrm>
            <a:off x="274638" y="774700"/>
            <a:ext cx="5316537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>
            <a:extLst>
              <a:ext uri="{FF2B5EF4-FFF2-40B4-BE49-F238E27FC236}">
                <a16:creationId xmlns:a16="http://schemas.microsoft.com/office/drawing/2014/main" id="{043EFAEA-EB6E-8A4D-A28B-BE6E0B1C97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563" y="274638"/>
            <a:ext cx="8229600" cy="68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rgbClr val="F2F2F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rgbClr val="F2F2F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400">
                <a:solidFill>
                  <a:srgbClr val="F2F2F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200">
                <a:solidFill>
                  <a:srgbClr val="F2F2F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200">
                <a:solidFill>
                  <a:srgbClr val="F2F2F2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rgbClr val="F2F2F2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rgbClr val="F2F2F2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rgbClr val="F2F2F2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rgbClr val="F2F2F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tx1"/>
                </a:solidFill>
              </a:rPr>
              <a:t>Case Presentation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7878B5F-97C0-8440-A199-C1E1A52EBF73}"/>
              </a:ext>
            </a:extLst>
          </p:cNvPr>
          <p:cNvCxnSpPr/>
          <p:nvPr/>
        </p:nvCxnSpPr>
        <p:spPr>
          <a:xfrm>
            <a:off x="274638" y="774700"/>
            <a:ext cx="5316537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A3A236E0-2B55-C4A8-70D3-6D49AB843340}"/>
              </a:ext>
            </a:extLst>
          </p:cNvPr>
          <p:cNvSpPr txBox="1"/>
          <p:nvPr/>
        </p:nvSpPr>
        <p:spPr>
          <a:xfrm>
            <a:off x="338667" y="1041400"/>
            <a:ext cx="6907660" cy="23435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2000" b="0" dirty="0">
                <a:solidFill>
                  <a:schemeClr val="accent4">
                    <a:lumMod val="50000"/>
                  </a:schemeClr>
                </a:solidFill>
              </a:rPr>
              <a:t>Reason for evaluation: 58 year-old man with inferior STEMI</a:t>
            </a:r>
          </a:p>
          <a:p>
            <a:pPr>
              <a:lnSpc>
                <a:spcPct val="150000"/>
              </a:lnSpc>
            </a:pPr>
            <a:endParaRPr lang="en-US" altLang="en-US" sz="2000" dirty="0">
              <a:solidFill>
                <a:schemeClr val="accent4">
                  <a:lumMod val="5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en-US" sz="2000" b="0" dirty="0">
                <a:solidFill>
                  <a:schemeClr val="accent4">
                    <a:lumMod val="50000"/>
                  </a:schemeClr>
                </a:solidFill>
              </a:rPr>
              <a:t>Pertinent CV history: </a:t>
            </a:r>
            <a:endParaRPr lang="en-US" altLang="en-US" sz="2000" dirty="0">
              <a:solidFill>
                <a:schemeClr val="accent4">
                  <a:lumMod val="50000"/>
                </a:schemeClr>
              </a:solidFill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2000" b="0" dirty="0">
                <a:solidFill>
                  <a:schemeClr val="accent4">
                    <a:lumMod val="50000"/>
                  </a:schemeClr>
                </a:solidFill>
              </a:rPr>
              <a:t>Successful PCI with DES to RCA 6 hours ago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2000" b="0" dirty="0">
                <a:solidFill>
                  <a:schemeClr val="accent4">
                    <a:lumMod val="50000"/>
                  </a:schemeClr>
                </a:solidFill>
              </a:rPr>
              <a:t>Persistent hypotension, on dopamine</a:t>
            </a:r>
            <a:endParaRPr lang="en-US" sz="20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>
            <a:extLst>
              <a:ext uri="{FF2B5EF4-FFF2-40B4-BE49-F238E27FC236}">
                <a16:creationId xmlns:a16="http://schemas.microsoft.com/office/drawing/2014/main" id="{D4ED0E5B-21F7-CD4E-8D02-2641D5F470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563" y="274638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rgbClr val="F2F2F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rgbClr val="F2F2F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400">
                <a:solidFill>
                  <a:srgbClr val="F2F2F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200">
                <a:solidFill>
                  <a:srgbClr val="F2F2F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200">
                <a:solidFill>
                  <a:srgbClr val="F2F2F2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rgbClr val="F2F2F2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rgbClr val="F2F2F2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rgbClr val="F2F2F2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rgbClr val="F2F2F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tx1"/>
                </a:solidFill>
              </a:rPr>
              <a:t>Imaging and diagnostic studies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03753F2-8551-3042-B2D1-FFA828D94F24}"/>
              </a:ext>
            </a:extLst>
          </p:cNvPr>
          <p:cNvCxnSpPr/>
          <p:nvPr/>
        </p:nvCxnSpPr>
        <p:spPr>
          <a:xfrm>
            <a:off x="274638" y="774700"/>
            <a:ext cx="5316537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Schneider Pap Muscle Rupture MitraClip3 (Converted)" descr="Schneider Pap Muscle Rupture MitraClip3 (Converted)">
            <a:hlinkClick r:id="" action="ppaction://media"/>
            <a:extLst>
              <a:ext uri="{FF2B5EF4-FFF2-40B4-BE49-F238E27FC236}">
                <a16:creationId xmlns:a16="http://schemas.microsoft.com/office/drawing/2014/main" id="{0D2343C1-9F57-3B69-639B-F040DA69729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64105" y="1144185"/>
            <a:ext cx="3806839" cy="285513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</p:pic>
      <p:pic>
        <p:nvPicPr>
          <p:cNvPr id="4" name="Schneider Pap Muscle Rupture MitraClip7 (Converted)" descr="Schneider Pap Muscle Rupture MitraClip7 (Converted)">
            <a:hlinkClick r:id="" action="ppaction://media"/>
            <a:extLst>
              <a:ext uri="{FF2B5EF4-FFF2-40B4-BE49-F238E27FC236}">
                <a16:creationId xmlns:a16="http://schemas.microsoft.com/office/drawing/2014/main" id="{C45BC7C7-4DE9-1BBE-3A60-775CF5438A3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772075" y="1144185"/>
            <a:ext cx="3806839" cy="285513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3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9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video>
              <p:cMediaNode vol="80000">
                <p:cTn id="20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1">
            <a:extLst>
              <a:ext uri="{FF2B5EF4-FFF2-40B4-BE49-F238E27FC236}">
                <a16:creationId xmlns:a16="http://schemas.microsoft.com/office/drawing/2014/main" id="{68187E90-D2F2-9A46-B032-9A418DECEF0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2563" y="274638"/>
            <a:ext cx="8229600" cy="857250"/>
          </a:xfrm>
        </p:spPr>
        <p:txBody>
          <a:bodyPr/>
          <a:lstStyle/>
          <a:p>
            <a:pPr eaLnBrk="1" hangingPunct="1"/>
            <a:r>
              <a:rPr lang="en-US" altLang="en-US"/>
              <a:t>The Clinical Challenge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BB089B1-CB96-8E47-8556-FC101D13EBCB}"/>
              </a:ext>
            </a:extLst>
          </p:cNvPr>
          <p:cNvCxnSpPr/>
          <p:nvPr/>
        </p:nvCxnSpPr>
        <p:spPr>
          <a:xfrm>
            <a:off x="274638" y="774700"/>
            <a:ext cx="5316537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1">
            <a:extLst>
              <a:ext uri="{FF2B5EF4-FFF2-40B4-BE49-F238E27FC236}">
                <a16:creationId xmlns:a16="http://schemas.microsoft.com/office/drawing/2014/main" id="{A8C6F6CB-C699-8279-CFCB-ADED74755D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3336" y="862329"/>
            <a:ext cx="7699248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2F2F2"/>
                </a:solidFill>
                <a:latin typeface="Arial" panose="020B0604020202020204" pitchFamily="34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2F2F2"/>
                </a:solidFill>
                <a:latin typeface="Arial" panose="020B0604020202020204" pitchFamily="34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2F2F2"/>
                </a:solidFill>
                <a:latin typeface="Arial" panose="020B0604020202020204" pitchFamily="34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2F2F2"/>
                </a:solidFill>
                <a:latin typeface="Arial" panose="020B0604020202020204" pitchFamily="34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000">
                <a:solidFill>
                  <a:schemeClr val="accent4">
                    <a:lumMod val="50000"/>
                  </a:schemeClr>
                </a:solidFill>
              </a:rPr>
              <a:t>How to manage acute MR with papillary muscle with transcatheter therapy?</a:t>
            </a:r>
            <a:endParaRPr lang="en-US" altLang="en-US" sz="2000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4" name="Schneider Pap Muscle Rupture MitraClip12 (Converted)" descr="Schneider Pap Muscle Rupture MitraClip12 (Converted)">
            <a:hlinkClick r:id="" action="ppaction://media"/>
            <a:extLst>
              <a:ext uri="{FF2B5EF4-FFF2-40B4-BE49-F238E27FC236}">
                <a16:creationId xmlns:a16="http://schemas.microsoft.com/office/drawing/2014/main" id="{D5028E3B-3C33-811F-7EC2-E9F3EC9F3A2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6533" y="1719579"/>
            <a:ext cx="3532294" cy="2649221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5" name="Schneider Pap Muscle Rupture MitraClip20 (Converted)" descr="Schneider Pap Muscle Rupture MitraClip20 (Converted)">
            <a:hlinkClick r:id="" action="ppaction://media"/>
            <a:extLst>
              <a:ext uri="{FF2B5EF4-FFF2-40B4-BE49-F238E27FC236}">
                <a16:creationId xmlns:a16="http://schemas.microsoft.com/office/drawing/2014/main" id="{8E0A4402-8E08-63AF-0ED9-D4A1092D8DAE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735175" y="1719579"/>
            <a:ext cx="3532294" cy="2649221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27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9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20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B16C65-B525-4B63-C8DA-CC4A23988D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chneider Pap Muscle Rupture MitraClip79 (Converted)" descr="Schneider Pap Muscle Rupture MitraClip79 (Converted)">
            <a:hlinkClick r:id="" action="ppaction://media"/>
            <a:extLst>
              <a:ext uri="{FF2B5EF4-FFF2-40B4-BE49-F238E27FC236}">
                <a16:creationId xmlns:a16="http://schemas.microsoft.com/office/drawing/2014/main" id="{DC0A6AD1-E6EA-E023-9412-086809E0353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97863" y="291763"/>
            <a:ext cx="2541372" cy="1906029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8" name="Schneider Pap Muscle Rupture MitraClip93 (Converted)" descr="Schneider Pap Muscle Rupture MitraClip93 (Converted)">
            <a:hlinkClick r:id="" action="ppaction://media"/>
            <a:extLst>
              <a:ext uri="{FF2B5EF4-FFF2-40B4-BE49-F238E27FC236}">
                <a16:creationId xmlns:a16="http://schemas.microsoft.com/office/drawing/2014/main" id="{9CB84C0A-82F1-EB12-F5A8-833DFFCDE0A6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420583" y="291763"/>
            <a:ext cx="2541372" cy="1906029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9" name="Schneider Pap Muscle Rupture MitraClip84 (Converted)" descr="Schneider Pap Muscle Rupture MitraClip84 (Converted)">
            <a:hlinkClick r:id="" action="ppaction://media"/>
            <a:extLst>
              <a:ext uri="{FF2B5EF4-FFF2-40B4-BE49-F238E27FC236}">
                <a16:creationId xmlns:a16="http://schemas.microsoft.com/office/drawing/2014/main" id="{D7C434A9-B15F-1194-D240-278EB9ACEF0E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420583" y="2369041"/>
            <a:ext cx="2541372" cy="1906029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BF55A98-E70E-9D1E-9E4B-CB64F0BB2B81}"/>
              </a:ext>
            </a:extLst>
          </p:cNvPr>
          <p:cNvSpPr txBox="1"/>
          <p:nvPr/>
        </p:nvSpPr>
        <p:spPr>
          <a:xfrm>
            <a:off x="6638709" y="2148267"/>
            <a:ext cx="1566455" cy="40011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accent4">
                    <a:lumMod val="50000"/>
                  </a:schemeClr>
                </a:solidFill>
              </a:rPr>
              <a:t>What next?</a:t>
            </a:r>
          </a:p>
        </p:txBody>
      </p:sp>
      <p:pic>
        <p:nvPicPr>
          <p:cNvPr id="11" name="Schneider Pap Muscle Rupture MitraClip99 (Converted)" descr="Schneider Pap Muscle Rupture MitraClip99 (Converted)">
            <a:hlinkClick r:id="" action="ppaction://media"/>
            <a:extLst>
              <a:ext uri="{FF2B5EF4-FFF2-40B4-BE49-F238E27FC236}">
                <a16:creationId xmlns:a16="http://schemas.microsoft.com/office/drawing/2014/main" id="{9DA45FB0-A5FE-24F8-F633-918EB2C839E2}"/>
              </a:ext>
            </a:extLst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70238" y="2348322"/>
            <a:ext cx="2568997" cy="1926748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566343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07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66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07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33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video>
              <p:cMediaNode vol="80000">
                <p:cTn id="34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video>
              <p:cMediaNode vol="80000">
                <p:cTn id="35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video>
              <p:cMediaNode vol="80000">
                <p:cTn id="36" repeatCount="indefinite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Title 11">
            <a:extLst>
              <a:ext uri="{FF2B5EF4-FFF2-40B4-BE49-F238E27FC236}">
                <a16:creationId xmlns:a16="http://schemas.microsoft.com/office/drawing/2014/main" id="{6EAEE5ED-102F-214D-9E0F-87845251A2B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88132" y="939336"/>
            <a:ext cx="8229600" cy="857250"/>
          </a:xfrm>
        </p:spPr>
        <p:txBody>
          <a:bodyPr/>
          <a:lstStyle/>
          <a:p>
            <a:pPr eaLnBrk="1" hangingPunct="1"/>
            <a:r>
              <a:rPr lang="en-US" altLang="en-US" sz="2000" b="1" dirty="0">
                <a:solidFill>
                  <a:schemeClr val="accent4">
                    <a:lumMod val="50000"/>
                  </a:schemeClr>
                </a:solidFill>
              </a:rPr>
              <a:t>Emergent transcatheter repair</a:t>
            </a:r>
            <a:endParaRPr lang="en-US" altLang="en-US" sz="2000" dirty="0"/>
          </a:p>
        </p:txBody>
      </p:sp>
      <p:sp>
        <p:nvSpPr>
          <p:cNvPr id="11266" name="Title 1">
            <a:extLst>
              <a:ext uri="{FF2B5EF4-FFF2-40B4-BE49-F238E27FC236}">
                <a16:creationId xmlns:a16="http://schemas.microsoft.com/office/drawing/2014/main" id="{06A92EF5-BCEF-184C-AE9F-FAA3BFE0E0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563" y="274638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rgbClr val="F2F2F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rgbClr val="F2F2F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400">
                <a:solidFill>
                  <a:srgbClr val="F2F2F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200">
                <a:solidFill>
                  <a:srgbClr val="F2F2F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200">
                <a:solidFill>
                  <a:srgbClr val="F2F2F2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rgbClr val="F2F2F2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rgbClr val="F2F2F2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rgbClr val="F2F2F2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rgbClr val="F2F2F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tx1"/>
                </a:solidFill>
              </a:rPr>
              <a:t>Resolution of the Challenge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A949B7E-68AE-B542-AFF2-0BD49D16FF40}"/>
              </a:ext>
            </a:extLst>
          </p:cNvPr>
          <p:cNvCxnSpPr/>
          <p:nvPr/>
        </p:nvCxnSpPr>
        <p:spPr>
          <a:xfrm>
            <a:off x="195263" y="774700"/>
            <a:ext cx="5316537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Schneider Pap Muscle Rupture MitraClip79 (Converted)" descr="Schneider Pap Muscle Rupture MitraClip79 (Converted)">
            <a:hlinkClick r:id="" action="ppaction://media"/>
            <a:extLst>
              <a:ext uri="{FF2B5EF4-FFF2-40B4-BE49-F238E27FC236}">
                <a16:creationId xmlns:a16="http://schemas.microsoft.com/office/drawing/2014/main" id="{D621C040-3C05-D8BC-2C81-7992BBD3CC8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990953" y="1532546"/>
            <a:ext cx="2541372" cy="1906029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4" name="Schneider Pap Muscle Rupture MitraClip93 (Converted)" descr="Schneider Pap Muscle Rupture MitraClip93 (Converted)">
            <a:hlinkClick r:id="" action="ppaction://media"/>
            <a:extLst>
              <a:ext uri="{FF2B5EF4-FFF2-40B4-BE49-F238E27FC236}">
                <a16:creationId xmlns:a16="http://schemas.microsoft.com/office/drawing/2014/main" id="{839C0528-1900-0669-4183-8926C07DC9C6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39399" y="430909"/>
            <a:ext cx="2572512" cy="1929384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5" name="Schneider Pap Muscle Rupture MitraClip84 (Converted)" descr="Schneider Pap Muscle Rupture MitraClip84 (Converted)">
            <a:hlinkClick r:id="" action="ppaction://media"/>
            <a:extLst>
              <a:ext uri="{FF2B5EF4-FFF2-40B4-BE49-F238E27FC236}">
                <a16:creationId xmlns:a16="http://schemas.microsoft.com/office/drawing/2014/main" id="{D543B2A2-3742-9C5B-3AC9-295E2058C44D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87881" y="1532545"/>
            <a:ext cx="2541372" cy="1906029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6" name="Schneider Pap Muscle Rupture MitraClip99 (Converted)" descr="Schneider Pap Muscle Rupture MitraClip99 (Converted)">
            <a:hlinkClick r:id="" action="ppaction://media"/>
            <a:extLst>
              <a:ext uri="{FF2B5EF4-FFF2-40B4-BE49-F238E27FC236}">
                <a16:creationId xmlns:a16="http://schemas.microsoft.com/office/drawing/2014/main" id="{F9BCD5F0-78B2-E4C2-352E-0C3F01BDFCC5}"/>
              </a:ext>
            </a:extLst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839399" y="2462756"/>
            <a:ext cx="2568997" cy="1926748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sp>
        <p:nvSpPr>
          <p:cNvPr id="7" name="Title 11">
            <a:extLst>
              <a:ext uri="{FF2B5EF4-FFF2-40B4-BE49-F238E27FC236}">
                <a16:creationId xmlns:a16="http://schemas.microsoft.com/office/drawing/2014/main" id="{CA16678B-D723-A6BE-5F15-A8096F7F61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15419" y="3393106"/>
            <a:ext cx="82296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algn="l"/>
            <a:r>
              <a:rPr lang="en-US" altLang="en-US" sz="2000" b="1" dirty="0">
                <a:solidFill>
                  <a:schemeClr val="accent4">
                    <a:lumMod val="50000"/>
                  </a:schemeClr>
                </a:solidFill>
              </a:rPr>
              <a:t>What next?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0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6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07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33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video>
              <p:cMediaNode vol="80000">
                <p:cTn id="34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35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36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7D5889-C769-B04F-714D-28D2995693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Left Atrial Pressure</a:t>
            </a:r>
          </a:p>
        </p:txBody>
      </p:sp>
      <p:pic>
        <p:nvPicPr>
          <p:cNvPr id="3" name="Picture 2" descr="A picture containing table&#10;&#10;Description automatically generated">
            <a:extLst>
              <a:ext uri="{FF2B5EF4-FFF2-40B4-BE49-F238E27FC236}">
                <a16:creationId xmlns:a16="http://schemas.microsoft.com/office/drawing/2014/main" id="{99F7AD7D-15F0-F29F-8DDF-F71B33D1327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11833" y="935993"/>
            <a:ext cx="2668900" cy="2868275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40EBE2E1-42FF-DD66-FFE4-292E767C5B4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5160" y="945221"/>
            <a:ext cx="2376526" cy="2859047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ED48DBC-8CBE-3DAC-129F-886536C21080}"/>
              </a:ext>
            </a:extLst>
          </p:cNvPr>
          <p:cNvSpPr txBox="1"/>
          <p:nvPr/>
        </p:nvSpPr>
        <p:spPr>
          <a:xfrm>
            <a:off x="5819894" y="3926900"/>
            <a:ext cx="1338829" cy="40011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accent4">
                    <a:lumMod val="50000"/>
                  </a:schemeClr>
                </a:solidFill>
              </a:rPr>
              <a:t>15 mmHg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BC44543-1227-F9F0-3693-F4E871FD100A}"/>
              </a:ext>
            </a:extLst>
          </p:cNvPr>
          <p:cNvSpPr txBox="1"/>
          <p:nvPr/>
        </p:nvSpPr>
        <p:spPr>
          <a:xfrm>
            <a:off x="2024009" y="3926900"/>
            <a:ext cx="1338829" cy="40011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accent4">
                    <a:lumMod val="50000"/>
                  </a:schemeClr>
                </a:solidFill>
              </a:rPr>
              <a:t>42 mmHg</a:t>
            </a:r>
          </a:p>
        </p:txBody>
      </p:sp>
      <p:sp>
        <p:nvSpPr>
          <p:cNvPr id="7" name="Right Arrow 6">
            <a:extLst>
              <a:ext uri="{FF2B5EF4-FFF2-40B4-BE49-F238E27FC236}">
                <a16:creationId xmlns:a16="http://schemas.microsoft.com/office/drawing/2014/main" id="{5E17C6E7-0F6E-8C3E-D3ED-C1CD7D5B0843}"/>
              </a:ext>
            </a:extLst>
          </p:cNvPr>
          <p:cNvSpPr/>
          <p:nvPr/>
        </p:nvSpPr>
        <p:spPr>
          <a:xfrm>
            <a:off x="4371654" y="2126751"/>
            <a:ext cx="400692" cy="444999"/>
          </a:xfrm>
          <a:prstGeom prst="rightArrow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4199D23-388A-32ED-93A7-33132FAEB09B}"/>
              </a:ext>
            </a:extLst>
          </p:cNvPr>
          <p:cNvCxnSpPr/>
          <p:nvPr/>
        </p:nvCxnSpPr>
        <p:spPr>
          <a:xfrm>
            <a:off x="274638" y="774700"/>
            <a:ext cx="5316537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04268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E3204B-F96F-A493-37FD-4364D93304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Different technique, better result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5F31BDD2-D49F-7467-3E5D-EA8B96C08159}"/>
              </a:ext>
            </a:extLst>
          </p:cNvPr>
          <p:cNvCxnSpPr/>
          <p:nvPr/>
        </p:nvCxnSpPr>
        <p:spPr>
          <a:xfrm>
            <a:off x="274638" y="774700"/>
            <a:ext cx="5316537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Sgmoen59 (Converted)" descr="Sgmoen59 (Converted)">
            <a:hlinkClick r:id="" action="ppaction://media"/>
            <a:extLst>
              <a:ext uri="{FF2B5EF4-FFF2-40B4-BE49-F238E27FC236}">
                <a16:creationId xmlns:a16="http://schemas.microsoft.com/office/drawing/2014/main" id="{6D26E7D9-822F-9382-EFA1-959255D1F3F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22042" y="1296922"/>
            <a:ext cx="2715768" cy="2036826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5" name="Sgmoen87 (Converted)" descr="Sgmoen87 (Converted)">
            <a:hlinkClick r:id="" action="ppaction://media"/>
            <a:extLst>
              <a:ext uri="{FF2B5EF4-FFF2-40B4-BE49-F238E27FC236}">
                <a16:creationId xmlns:a16="http://schemas.microsoft.com/office/drawing/2014/main" id="{FA35AB1C-0628-4A34-977E-F7E7A4DDFF1B}"/>
              </a:ext>
            </a:extLst>
          </p:cNvPr>
          <p:cNvPicPr>
            <a:picLocks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143643" y="1296922"/>
            <a:ext cx="2718928" cy="2039112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6" name="Sgmoen88 (Converted)" descr="Sgmoen88 (Converted)">
            <a:hlinkClick r:id="" action="ppaction://media"/>
            <a:extLst>
              <a:ext uri="{FF2B5EF4-FFF2-40B4-BE49-F238E27FC236}">
                <a16:creationId xmlns:a16="http://schemas.microsoft.com/office/drawing/2014/main" id="{156075AD-43E5-23C7-2538-6C9F1FD57E9D}"/>
              </a:ext>
            </a:extLst>
          </p:cNvPr>
          <p:cNvPicPr>
            <a:picLocks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132459" y="1296922"/>
            <a:ext cx="2789499" cy="2039112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CDD0FB51-5D8C-25C5-70ED-109D1F7ACB24}"/>
              </a:ext>
            </a:extLst>
          </p:cNvPr>
          <p:cNvSpPr txBox="1">
            <a:spLocks/>
          </p:cNvSpPr>
          <p:nvPr/>
        </p:nvSpPr>
        <p:spPr bwMode="auto">
          <a:xfrm>
            <a:off x="182880" y="3629851"/>
            <a:ext cx="5901827" cy="669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dirty="0">
                <a:solidFill>
                  <a:schemeClr val="accent4">
                    <a:lumMod val="50000"/>
                  </a:schemeClr>
                </a:solidFill>
              </a:rPr>
              <a:t>Trap papillary muscle in its anatomic position for better result</a:t>
            </a:r>
          </a:p>
        </p:txBody>
      </p:sp>
    </p:spTree>
    <p:extLst>
      <p:ext uri="{BB962C8B-B14F-4D97-AF65-F5344CB8AC3E}">
        <p14:creationId xmlns:p14="http://schemas.microsoft.com/office/powerpoint/2010/main" val="3704817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61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7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26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2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video>
              <p:cMediaNode vol="80000">
                <p:cTn id="28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CVI2025 Case Template_v2" id="{4CFC28A2-1253-FD49-9D05-7B6C73646915}" vid="{949099BB-2C81-3647-BB42-1F147D0AD89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1_Office Theme</Template>
  <TotalTime>843</TotalTime>
  <Words>173</Words>
  <Application>Microsoft Macintosh PowerPoint</Application>
  <PresentationFormat>On-screen Show (16:9)</PresentationFormat>
  <Paragraphs>32</Paragraphs>
  <Slides>10</Slides>
  <Notes>1</Notes>
  <HiddenSlides>0</HiddenSlides>
  <MMClips>15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Calibri</vt:lpstr>
      <vt:lpstr>1_Office Theme</vt:lpstr>
      <vt:lpstr>Ultimate Structural Case </vt:lpstr>
      <vt:lpstr>Disclosures</vt:lpstr>
      <vt:lpstr>PowerPoint Presentation</vt:lpstr>
      <vt:lpstr>PowerPoint Presentation</vt:lpstr>
      <vt:lpstr>The Clinical Challenge</vt:lpstr>
      <vt:lpstr>PowerPoint Presentation</vt:lpstr>
      <vt:lpstr>Emergent transcatheter repair</vt:lpstr>
      <vt:lpstr>Left Atrial Pressure</vt:lpstr>
      <vt:lpstr>Different technique, better result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Tom Loveman</dc:creator>
  <cp:lastModifiedBy>Tom Loveman</cp:lastModifiedBy>
  <cp:revision>2</cp:revision>
  <dcterms:created xsi:type="dcterms:W3CDTF">2025-01-27T02:11:05Z</dcterms:created>
  <dcterms:modified xsi:type="dcterms:W3CDTF">2025-02-03T00:07:20Z</dcterms:modified>
</cp:coreProperties>
</file>