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2"/>
  </p:notesMasterIdLst>
  <p:sldIdLst>
    <p:sldId id="281" r:id="rId2"/>
    <p:sldId id="282" r:id="rId3"/>
    <p:sldId id="283" r:id="rId4"/>
    <p:sldId id="284" r:id="rId5"/>
    <p:sldId id="285" r:id="rId6"/>
    <p:sldId id="272" r:id="rId7"/>
    <p:sldId id="286" r:id="rId8"/>
    <p:sldId id="275" r:id="rId9"/>
    <p:sldId id="276" r:id="rId10"/>
    <p:sldId id="268" r:id="rId11"/>
  </p:sldIdLst>
  <p:sldSz cx="9144000" cy="5143500" type="screen16x9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30"/>
    <p:restoredTop sz="74539"/>
  </p:normalViewPr>
  <p:slideViewPr>
    <p:cSldViewPr snapToGrid="0" snapToObjects="1">
      <p:cViewPr varScale="1">
        <p:scale>
          <a:sx n="213" d="100"/>
          <a:sy n="213" d="100"/>
        </p:scale>
        <p:origin x="31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33A372-8B1C-B040-8D8D-EBD902063704}" type="datetimeFigureOut">
              <a:rPr lang="en-US" smtClean="0"/>
              <a:t>3/2/23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740990-8148-E349-A0D7-C6D851BE7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29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740990-8148-E349-A0D7-C6D851BE74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181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740990-8148-E349-A0D7-C6D851BE74D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034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740990-8148-E349-A0D7-C6D851BE74D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068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397375"/>
            <a:ext cx="9144000" cy="746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11" descr="A picture containing food, drawing, umbrella, game&#10;&#10;Description automatically generated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0788" y="4498975"/>
            <a:ext cx="137001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8648" y="3129302"/>
            <a:ext cx="6400800" cy="1314450"/>
          </a:xfrm>
          <a:effectLst/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679DB7B-6FDE-C287-AF08-9FD7C8771F9F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1358600" y="2311090"/>
            <a:ext cx="6360896" cy="1101725"/>
          </a:xfrm>
          <a:effectLst/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en-US" sz="2000" b="1" dirty="0"/>
              <a:t>Ultimate Structural Case</a:t>
            </a:r>
            <a:endParaRPr lang="en-US" altLang="en-US" sz="2400" b="1" dirty="0"/>
          </a:p>
        </p:txBody>
      </p:sp>
      <p:pic>
        <p:nvPicPr>
          <p:cNvPr id="26" name="Picture 25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67D4F094-80E7-B84D-8466-7F0A489634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2504" y="455867"/>
            <a:ext cx="4958992" cy="174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43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397375"/>
            <a:ext cx="9144000" cy="746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8" descr="A picture containing food, drawing, umbrella, game&#10;&#10;Description automatically generated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0788" y="4498975"/>
            <a:ext cx="137001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effectLst/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606854-ACF1-404E-8CB9-A0B50F4510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05" y="4466727"/>
            <a:ext cx="2000109" cy="73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000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063636"/>
            <a:ext cx="7772400" cy="1021556"/>
          </a:xfrm>
          <a:effectLst/>
        </p:spPr>
        <p:txBody>
          <a:bodyPr anchor="t"/>
          <a:lstStyle>
            <a:lvl1pPr algn="l">
              <a:defRPr sz="3600" b="1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36257"/>
            <a:ext cx="7772400" cy="527378"/>
          </a:xfrm>
          <a:effectLst/>
        </p:spPr>
        <p:txBody>
          <a:bodyPr anchor="t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240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274320"/>
            <a:ext cx="8229600" cy="857250"/>
          </a:xfrm>
          <a:effectLst/>
        </p:spPr>
        <p:txBody>
          <a:bodyPr anchor="t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effectLst/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effectLst/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9632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274320"/>
            <a:ext cx="8229600" cy="857250"/>
          </a:xfrm>
          <a:effectLst/>
        </p:spPr>
        <p:txBody>
          <a:bodyPr anchor="t" anchorCtr="0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effectLst/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effectLst/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effectLst/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effectLst/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8658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274320"/>
            <a:ext cx="8229600" cy="85725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11204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3450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effectLst/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effectLst/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effectLst/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5906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effectLst/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effectLst/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3609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7BEE4B54-57F9-8245-83ED-126DC98F2B1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27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182880" y="274320"/>
            <a:ext cx="8229600" cy="601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8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52500"/>
            <a:ext cx="8229600" cy="339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4397375"/>
            <a:ext cx="9144000" cy="746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30" name="Picture 6" descr="A picture containing food, drawing, umbrella, game&#10;&#10;Description automatically generated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0788" y="4498975"/>
            <a:ext cx="137001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C5178E2-4308-F44F-9AC8-CC527A32B1F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05" y="4466727"/>
            <a:ext cx="2000109" cy="737597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7" Type="http://schemas.openxmlformats.org/officeDocument/2006/relationships/image" Target="../media/image6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mov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4.mov"/><Relationship Id="rId7" Type="http://schemas.openxmlformats.org/officeDocument/2006/relationships/image" Target="../media/image8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4.mo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video" Target="../media/media8.mov"/><Relationship Id="rId13" Type="http://schemas.openxmlformats.org/officeDocument/2006/relationships/image" Target="../media/image12.png"/><Relationship Id="rId3" Type="http://schemas.microsoft.com/office/2007/relationships/media" Target="../media/media6.mov"/><Relationship Id="rId7" Type="http://schemas.microsoft.com/office/2007/relationships/media" Target="../media/media8.mov"/><Relationship Id="rId12" Type="http://schemas.openxmlformats.org/officeDocument/2006/relationships/image" Target="../media/image11.png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6" Type="http://schemas.openxmlformats.org/officeDocument/2006/relationships/video" Target="../media/media7.mov"/><Relationship Id="rId11" Type="http://schemas.openxmlformats.org/officeDocument/2006/relationships/image" Target="../media/image10.png"/><Relationship Id="rId5" Type="http://schemas.microsoft.com/office/2007/relationships/media" Target="../media/media7.mov"/><Relationship Id="rId10" Type="http://schemas.openxmlformats.org/officeDocument/2006/relationships/image" Target="../media/image9.png"/><Relationship Id="rId4" Type="http://schemas.openxmlformats.org/officeDocument/2006/relationships/video" Target="../media/media6.mov"/><Relationship Id="rId9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video" Target="../media/media8.mov"/><Relationship Id="rId13" Type="http://schemas.openxmlformats.org/officeDocument/2006/relationships/image" Target="../media/image11.png"/><Relationship Id="rId3" Type="http://schemas.microsoft.com/office/2007/relationships/media" Target="../media/media6.mov"/><Relationship Id="rId7" Type="http://schemas.microsoft.com/office/2007/relationships/media" Target="../media/media8.mov"/><Relationship Id="rId12" Type="http://schemas.openxmlformats.org/officeDocument/2006/relationships/image" Target="../media/image10.png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6" Type="http://schemas.openxmlformats.org/officeDocument/2006/relationships/video" Target="../media/media7.mov"/><Relationship Id="rId11" Type="http://schemas.openxmlformats.org/officeDocument/2006/relationships/image" Target="../media/image9.png"/><Relationship Id="rId5" Type="http://schemas.microsoft.com/office/2007/relationships/media" Target="../media/media7.mov"/><Relationship Id="rId10" Type="http://schemas.openxmlformats.org/officeDocument/2006/relationships/notesSlide" Target="../notesSlides/notesSlide3.xml"/><Relationship Id="rId4" Type="http://schemas.openxmlformats.org/officeDocument/2006/relationships/video" Target="../media/media6.mov"/><Relationship Id="rId9" Type="http://schemas.openxmlformats.org/officeDocument/2006/relationships/slideLayout" Target="../slideLayouts/slideLayout4.xml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10.mov"/><Relationship Id="rId7" Type="http://schemas.openxmlformats.org/officeDocument/2006/relationships/slideLayout" Target="../slideLayouts/slideLayout3.xml"/><Relationship Id="rId2" Type="http://schemas.openxmlformats.org/officeDocument/2006/relationships/video" Target="../media/media9.mov"/><Relationship Id="rId1" Type="http://schemas.microsoft.com/office/2007/relationships/media" Target="../media/media9.mov"/><Relationship Id="rId6" Type="http://schemas.openxmlformats.org/officeDocument/2006/relationships/video" Target="../media/media11.mov"/><Relationship Id="rId5" Type="http://schemas.microsoft.com/office/2007/relationships/media" Target="../media/media11.mov"/><Relationship Id="rId10" Type="http://schemas.openxmlformats.org/officeDocument/2006/relationships/image" Target="../media/image17.png"/><Relationship Id="rId4" Type="http://schemas.openxmlformats.org/officeDocument/2006/relationships/video" Target="../media/media10.mov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ubtitle 2"/>
          <p:cNvSpPr>
            <a:spLocks noGrp="1" noChangeArrowheads="1"/>
          </p:cNvSpPr>
          <p:nvPr>
            <p:ph type="subTitle" idx="1"/>
          </p:nvPr>
        </p:nvSpPr>
        <p:spPr>
          <a:xfrm>
            <a:off x="0" y="3279260"/>
            <a:ext cx="9144000" cy="1314450"/>
          </a:xfrm>
          <a:effectLst/>
        </p:spPr>
        <p:txBody>
          <a:bodyPr/>
          <a:lstStyle/>
          <a:p>
            <a:r>
              <a:rPr lang="en-US" altLang="en-US" sz="1800" b="1" dirty="0"/>
              <a:t>Paul Sorajja, MD</a:t>
            </a:r>
          </a:p>
          <a:p>
            <a:r>
              <a:rPr lang="en-US" altLang="en-US" sz="1800" dirty="0"/>
              <a:t>Allina Health Minneapolis Heart Institute</a:t>
            </a:r>
            <a:br>
              <a:rPr lang="en-US" altLang="en-US" sz="1800" dirty="0"/>
            </a:br>
            <a:r>
              <a:rPr lang="en-US" altLang="en-US" sz="1800" dirty="0"/>
              <a:t>Abbott Northwestern Hospital</a:t>
            </a:r>
          </a:p>
        </p:txBody>
      </p:sp>
      <p:sp>
        <p:nvSpPr>
          <p:cNvPr id="4097" name="Title 1"/>
          <p:cNvSpPr>
            <a:spLocks noGrp="1" noChangeArrowheads="1"/>
          </p:cNvSpPr>
          <p:nvPr>
            <p:ph type="ctrTitle"/>
          </p:nvPr>
        </p:nvSpPr>
        <p:spPr>
          <a:xfrm>
            <a:off x="1391552" y="2275618"/>
            <a:ext cx="6360896" cy="513947"/>
          </a:xfrm>
          <a:effectLst/>
        </p:spPr>
        <p:txBody>
          <a:bodyPr/>
          <a:lstStyle/>
          <a:p>
            <a:r>
              <a:rPr lang="en-US" altLang="en-US" sz="2000" b="1" dirty="0"/>
              <a:t>Ultimate Structural Case</a:t>
            </a:r>
            <a:br>
              <a:rPr lang="en-US" altLang="en-US" sz="2400" b="1" dirty="0"/>
            </a:br>
            <a:endParaRPr lang="en-US" altLang="en-US" sz="24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97EB9E-CFCC-4614-D6D2-96C927ED9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1552" y="2707341"/>
            <a:ext cx="6360896" cy="513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solidFill>
                  <a:schemeClr val="tx1"/>
                </a:solidFill>
              </a:rPr>
              <a:t>Acute Complex Mitral Pathology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D9E3977-9F78-82CB-4228-6F4A0737F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8445" y="4318819"/>
            <a:ext cx="3442625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solidFill>
                  <a:srgbClr val="FF0000"/>
                </a:solidFill>
              </a:rPr>
              <a:t>Sample Presentation</a:t>
            </a:r>
          </a:p>
        </p:txBody>
      </p:sp>
    </p:spTree>
    <p:extLst>
      <p:ext uri="{BB962C8B-B14F-4D97-AF65-F5344CB8AC3E}">
        <p14:creationId xmlns:p14="http://schemas.microsoft.com/office/powerpoint/2010/main" val="585324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FCF330-B2EB-CA48-9005-83EE33F8105F}"/>
              </a:ext>
            </a:extLst>
          </p:cNvPr>
          <p:cNvSpPr txBox="1"/>
          <p:nvPr/>
        </p:nvSpPr>
        <p:spPr>
          <a:xfrm>
            <a:off x="182880" y="274320"/>
            <a:ext cx="8352890" cy="52033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US" sz="2800" b="1" dirty="0"/>
              <a:t>Key Points for the Operator and Team 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3006346-3528-E9CA-2E93-DB22859BA2BD}"/>
              </a:ext>
            </a:extLst>
          </p:cNvPr>
          <p:cNvCxnSpPr>
            <a:cxnSpLocks/>
          </p:cNvCxnSpPr>
          <p:nvPr/>
        </p:nvCxnSpPr>
        <p:spPr>
          <a:xfrm>
            <a:off x="274320" y="787459"/>
            <a:ext cx="639896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12A792D-FC56-19FC-E733-34E8589F3076}"/>
              </a:ext>
            </a:extLst>
          </p:cNvPr>
          <p:cNvSpPr txBox="1"/>
          <p:nvPr/>
        </p:nvSpPr>
        <p:spPr>
          <a:xfrm>
            <a:off x="274320" y="953775"/>
            <a:ext cx="8231322" cy="312470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US" sz="2400" dirty="0"/>
              <a:t>Transcatheter Repair of Acute Papillary Muscle Rupture</a:t>
            </a:r>
          </a:p>
          <a:p>
            <a:pPr marL="285750" indent="-285750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Excessive gap height management often needed</a:t>
            </a:r>
          </a:p>
          <a:p>
            <a:pPr marL="285750" indent="-285750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Better outcome with trapping papillary muscle on LV side</a:t>
            </a:r>
          </a:p>
          <a:p>
            <a:pPr marL="285750" indent="-285750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Perfection not necessary – it’s usually a bridge to surgery</a:t>
            </a:r>
          </a:p>
          <a:p>
            <a:pPr marL="285750" indent="-285750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Use both LAP and MR for endpoints</a:t>
            </a:r>
          </a:p>
          <a:p>
            <a:pPr>
              <a:lnSpc>
                <a:spcPts val="36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8339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 noChangeArrowheads="1"/>
          </p:cNvSpPr>
          <p:nvPr>
            <p:ph type="title"/>
          </p:nvPr>
        </p:nvSpPr>
        <p:spPr>
          <a:xfrm>
            <a:off x="182880" y="274320"/>
            <a:ext cx="8229600" cy="857250"/>
          </a:xfrm>
          <a:effectLst/>
        </p:spPr>
        <p:txBody>
          <a:bodyPr/>
          <a:lstStyle/>
          <a:p>
            <a:pPr algn="l"/>
            <a:r>
              <a:rPr lang="en-US" altLang="en-US" sz="2400" b="1" dirty="0"/>
              <a:t>Disclosures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9E3EB64-1CF9-1642-A71C-5B6FA2685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806" y="974229"/>
            <a:ext cx="7211042" cy="3328829"/>
          </a:xfrm>
          <a:effectLst/>
        </p:spPr>
        <p:txBody>
          <a:bodyPr/>
          <a:lstStyle/>
          <a:p>
            <a:pPr marL="234950" indent="-234950">
              <a:lnSpc>
                <a:spcPct val="120000"/>
              </a:lnSpc>
            </a:pPr>
            <a:r>
              <a:rPr lang="en-US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Consultant for 4C Medical, Abbott Structural, Edwards </a:t>
            </a:r>
            <a:r>
              <a:rPr lang="en-US" sz="2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LifeSciences</a:t>
            </a:r>
            <a:endParaRPr lang="en-US" sz="2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34950" indent="-234950">
              <a:lnSpc>
                <a:spcPct val="120000"/>
              </a:lnSpc>
            </a:pPr>
            <a:r>
              <a:rPr lang="en-US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Institutional grants from Medtronic, Boston Scientific</a:t>
            </a:r>
          </a:p>
          <a:p>
            <a:pPr marL="234950" indent="-234950">
              <a:lnSpc>
                <a:spcPct val="120000"/>
              </a:lnSpc>
            </a:pPr>
            <a:r>
              <a:rPr lang="en-US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National P.I. for EXPAND II, SOAR EFS, SUMMIT MAC, TRILUMINATE, VDYNE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A35FD06-6503-D4CC-A203-A4B49A6AE123}"/>
              </a:ext>
            </a:extLst>
          </p:cNvPr>
          <p:cNvCxnSpPr/>
          <p:nvPr/>
        </p:nvCxnSpPr>
        <p:spPr>
          <a:xfrm>
            <a:off x="274320" y="775098"/>
            <a:ext cx="531634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896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1"/>
          <p:cNvSpPr>
            <a:spLocks noGrp="1" noChangeArrowheads="1"/>
          </p:cNvSpPr>
          <p:nvPr>
            <p:ph type="title"/>
          </p:nvPr>
        </p:nvSpPr>
        <p:spPr>
          <a:xfrm>
            <a:off x="182880" y="274320"/>
            <a:ext cx="8229600" cy="857250"/>
          </a:xfrm>
        </p:spPr>
        <p:txBody>
          <a:bodyPr/>
          <a:lstStyle/>
          <a:p>
            <a:r>
              <a:rPr lang="en-US" altLang="en-US" dirty="0"/>
              <a:t>Case Presentation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8EF83CE-A79E-948F-B025-1BA32F24C0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sz="2000" dirty="0"/>
              <a:t>Reason for evaluation: 58 year-old man with inferior STEMI</a:t>
            </a:r>
          </a:p>
          <a:p>
            <a:endParaRPr lang="en-US" dirty="0"/>
          </a:p>
          <a:p>
            <a:pPr marL="0" indent="0" algn="l">
              <a:lnSpc>
                <a:spcPts val="3200"/>
              </a:lnSpc>
              <a:buNone/>
            </a:pPr>
            <a:r>
              <a:rPr lang="en-US" altLang="en-US" sz="2000" dirty="0">
                <a:solidFill>
                  <a:schemeClr val="tx1"/>
                </a:solidFill>
              </a:rPr>
              <a:t>Pertinent CV history: </a:t>
            </a:r>
          </a:p>
          <a:p>
            <a:pPr marL="342900" indent="-166688" algn="l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</a:rPr>
              <a:t>Successful PCI with DES to RCA 6 hours ago</a:t>
            </a:r>
          </a:p>
          <a:p>
            <a:pPr marL="342900" indent="-166688" algn="l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</a:rPr>
              <a:t>Persistent hypotension, on dopamine</a:t>
            </a:r>
            <a:br>
              <a:rPr lang="en-US" altLang="en-US" sz="2000" dirty="0">
                <a:solidFill>
                  <a:schemeClr val="tx1"/>
                </a:solidFill>
              </a:rPr>
            </a:br>
            <a:endParaRPr lang="en-US" altLang="en-US" sz="2000" dirty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79C6C06-DAF7-D8C9-AAE2-30DF26975DFA}"/>
              </a:ext>
            </a:extLst>
          </p:cNvPr>
          <p:cNvCxnSpPr/>
          <p:nvPr/>
        </p:nvCxnSpPr>
        <p:spPr>
          <a:xfrm>
            <a:off x="274320" y="775098"/>
            <a:ext cx="531634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7142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78699-BFB7-8C49-0C7A-456BD4861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" y="274320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2400" b="1" dirty="0">
                <a:solidFill>
                  <a:schemeClr val="tx1"/>
                </a:solidFill>
              </a:rPr>
              <a:t>Imaging and diagnostic studies</a:t>
            </a:r>
          </a:p>
        </p:txBody>
      </p:sp>
      <p:pic>
        <p:nvPicPr>
          <p:cNvPr id="4" name="Schneider Pap Muscle Rupture MitraClip3 (Converted)" descr="Schneider Pap Muscle Rupture MitraClip3 (Converted)">
            <a:hlinkClick r:id="" action="ppaction://media"/>
            <a:extLst>
              <a:ext uri="{FF2B5EF4-FFF2-40B4-BE49-F238E27FC236}">
                <a16:creationId xmlns:a16="http://schemas.microsoft.com/office/drawing/2014/main" id="{660E1036-2B48-64C5-711A-905651FB46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743" y="924478"/>
            <a:ext cx="4153687" cy="311526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</p:pic>
      <p:pic>
        <p:nvPicPr>
          <p:cNvPr id="6" name="Schneider Pap Muscle Rupture MitraClip7 (Converted)" descr="Schneider Pap Muscle Rupture MitraClip7 (Converted)">
            <a:hlinkClick r:id="" action="ppaction://media"/>
            <a:extLst>
              <a:ext uri="{FF2B5EF4-FFF2-40B4-BE49-F238E27FC236}">
                <a16:creationId xmlns:a16="http://schemas.microsoft.com/office/drawing/2014/main" id="{2A6EE99A-CAB7-7450-3701-2EA0FA78C45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95780" y="924478"/>
            <a:ext cx="4153687" cy="311526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6DB7F79-4946-B199-7D25-AD26EA9DD9BD}"/>
              </a:ext>
            </a:extLst>
          </p:cNvPr>
          <p:cNvCxnSpPr/>
          <p:nvPr/>
        </p:nvCxnSpPr>
        <p:spPr>
          <a:xfrm>
            <a:off x="274320" y="775098"/>
            <a:ext cx="531634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031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1"/>
          <p:cNvSpPr>
            <a:spLocks noGrp="1" noChangeArrowheads="1"/>
          </p:cNvSpPr>
          <p:nvPr>
            <p:ph type="title"/>
          </p:nvPr>
        </p:nvSpPr>
        <p:spPr>
          <a:xfrm>
            <a:off x="488802" y="770490"/>
            <a:ext cx="7699248" cy="857250"/>
          </a:xfrm>
          <a:effectLst/>
        </p:spPr>
        <p:txBody>
          <a:bodyPr/>
          <a:lstStyle/>
          <a:p>
            <a:pPr algn="l"/>
            <a:r>
              <a:rPr lang="en-US" altLang="en-US" sz="2000" b="1" dirty="0"/>
              <a:t>How to manage acute MR with papillary muscle with transcatheter therapy?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478699-BFB7-8C49-0C7A-456BD4861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" y="274320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2400" b="1" dirty="0">
                <a:solidFill>
                  <a:schemeClr val="tx1"/>
                </a:solidFill>
              </a:rPr>
              <a:t>The Clinical Challenge</a:t>
            </a:r>
          </a:p>
        </p:txBody>
      </p:sp>
      <p:pic>
        <p:nvPicPr>
          <p:cNvPr id="3" name="Schneider Pap Muscle Rupture MitraClip12 (Converted)" descr="Schneider Pap Muscle Rupture MitraClip12 (Converted)">
            <a:hlinkClick r:id="" action="ppaction://media"/>
            <a:extLst>
              <a:ext uri="{FF2B5EF4-FFF2-40B4-BE49-F238E27FC236}">
                <a16:creationId xmlns:a16="http://schemas.microsoft.com/office/drawing/2014/main" id="{6F935CB4-8767-5330-301D-D4E5FA977F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0775" y="1627740"/>
            <a:ext cx="3532294" cy="264922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Schneider Pap Muscle Rupture MitraClip20 (Converted)" descr="Schneider Pap Muscle Rupture MitraClip20 (Converted)">
            <a:hlinkClick r:id="" action="ppaction://media"/>
            <a:extLst>
              <a:ext uri="{FF2B5EF4-FFF2-40B4-BE49-F238E27FC236}">
                <a16:creationId xmlns:a16="http://schemas.microsoft.com/office/drawing/2014/main" id="{CCF36767-48BD-2DB7-398F-5DB9E4D6D61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05575" y="1627740"/>
            <a:ext cx="3532294" cy="264922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CEA1C2D-B921-9CCB-D0DD-1304F5F4FF6E}"/>
              </a:ext>
            </a:extLst>
          </p:cNvPr>
          <p:cNvCxnSpPr/>
          <p:nvPr/>
        </p:nvCxnSpPr>
        <p:spPr>
          <a:xfrm>
            <a:off x="274320" y="775098"/>
            <a:ext cx="531634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80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chneider Pap Muscle Rupture MitraClip79 (Converted)" descr="Schneider Pap Muscle Rupture MitraClip79 (Converted)">
            <a:hlinkClick r:id="" action="ppaction://media"/>
            <a:extLst>
              <a:ext uri="{FF2B5EF4-FFF2-40B4-BE49-F238E27FC236}">
                <a16:creationId xmlns:a16="http://schemas.microsoft.com/office/drawing/2014/main" id="{0120FFA2-2C28-094B-BB9B-7B6FD50FD7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7863" y="291763"/>
            <a:ext cx="2541372" cy="190602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" name="Schneider Pap Muscle Rupture MitraClip93 (Converted)" descr="Schneider Pap Muscle Rupture MitraClip93 (Converted)">
            <a:hlinkClick r:id="" action="ppaction://media"/>
            <a:extLst>
              <a:ext uri="{FF2B5EF4-FFF2-40B4-BE49-F238E27FC236}">
                <a16:creationId xmlns:a16="http://schemas.microsoft.com/office/drawing/2014/main" id="{E672B808-C485-464A-BB94-CD2F477706E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20583" y="291763"/>
            <a:ext cx="2541372" cy="190602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Schneider Pap Muscle Rupture MitraClip84 (Converted)" descr="Schneider Pap Muscle Rupture MitraClip84 (Converted)">
            <a:hlinkClick r:id="" action="ppaction://media"/>
            <a:extLst>
              <a:ext uri="{FF2B5EF4-FFF2-40B4-BE49-F238E27FC236}">
                <a16:creationId xmlns:a16="http://schemas.microsoft.com/office/drawing/2014/main" id="{A942109B-F3ED-A25A-D381-1EA9482D4CE4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7864" y="2369041"/>
            <a:ext cx="2541372" cy="190602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752514-8457-EDAA-748C-7738C65FC8C6}"/>
              </a:ext>
            </a:extLst>
          </p:cNvPr>
          <p:cNvSpPr txBox="1"/>
          <p:nvPr/>
        </p:nvSpPr>
        <p:spPr>
          <a:xfrm>
            <a:off x="5411042" y="2945709"/>
            <a:ext cx="1566455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What next?</a:t>
            </a:r>
          </a:p>
        </p:txBody>
      </p:sp>
      <p:pic>
        <p:nvPicPr>
          <p:cNvPr id="6" name="Schneider Pap Muscle Rupture MitraClip99 (Converted)" descr="Schneider Pap Muscle Rupture MitraClip99 (Converted)">
            <a:hlinkClick r:id="" action="ppaction://media"/>
            <a:extLst>
              <a:ext uri="{FF2B5EF4-FFF2-40B4-BE49-F238E27FC236}">
                <a16:creationId xmlns:a16="http://schemas.microsoft.com/office/drawing/2014/main" id="{4367DBC8-4F70-D7D9-6BF2-AA063E2F9BED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194269" y="281403"/>
            <a:ext cx="2568997" cy="192674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2685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7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6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78699-BFB7-8C49-0C7A-456BD4861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" y="274320"/>
            <a:ext cx="8229600" cy="574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2400" b="1" dirty="0">
                <a:solidFill>
                  <a:schemeClr val="tx1"/>
                </a:solidFill>
              </a:rPr>
              <a:t>Resolution of the Challenge</a:t>
            </a:r>
          </a:p>
        </p:txBody>
      </p:sp>
      <p:pic>
        <p:nvPicPr>
          <p:cNvPr id="4" name="Schneider Pap Muscle Rupture MitraClip79 (Converted)" descr="Schneider Pap Muscle Rupture MitraClip79 (Converted)">
            <a:hlinkClick r:id="" action="ppaction://media"/>
            <a:extLst>
              <a:ext uri="{FF2B5EF4-FFF2-40B4-BE49-F238E27FC236}">
                <a16:creationId xmlns:a16="http://schemas.microsoft.com/office/drawing/2014/main" id="{5C68A88A-2B35-561E-3FC3-44900EEFDB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23521" y="1573375"/>
            <a:ext cx="2541372" cy="190602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Schneider Pap Muscle Rupture MitraClip93 (Converted)" descr="Schneider Pap Muscle Rupture MitraClip93 (Converted)">
            <a:hlinkClick r:id="" action="ppaction://media"/>
            <a:extLst>
              <a:ext uri="{FF2B5EF4-FFF2-40B4-BE49-F238E27FC236}">
                <a16:creationId xmlns:a16="http://schemas.microsoft.com/office/drawing/2014/main" id="{C11E997A-721D-8A23-B9E9-B6BA70582D7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51039" y="291761"/>
            <a:ext cx="2572512" cy="192938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Schneider Pap Muscle Rupture MitraClip84 (Converted)" descr="Schneider Pap Muscle Rupture MitraClip84 (Converted)">
            <a:hlinkClick r:id="" action="ppaction://media"/>
            <a:extLst>
              <a:ext uri="{FF2B5EF4-FFF2-40B4-BE49-F238E27FC236}">
                <a16:creationId xmlns:a16="http://schemas.microsoft.com/office/drawing/2014/main" id="{ED71F74B-8C95-851B-83A3-0B66004C8064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20449" y="1573374"/>
            <a:ext cx="2541372" cy="190602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Schneider Pap Muscle Rupture MitraClip99 (Converted)" descr="Schneider Pap Muscle Rupture MitraClip99 (Converted)">
            <a:hlinkClick r:id="" action="ppaction://media"/>
            <a:extLst>
              <a:ext uri="{FF2B5EF4-FFF2-40B4-BE49-F238E27FC236}">
                <a16:creationId xmlns:a16="http://schemas.microsoft.com/office/drawing/2014/main" id="{32D0C1BF-C7F6-350D-AFB7-85E2939D53C0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51039" y="2323608"/>
            <a:ext cx="2568997" cy="192674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8" name="Title 11">
            <a:extLst>
              <a:ext uri="{FF2B5EF4-FFF2-40B4-BE49-F238E27FC236}">
                <a16:creationId xmlns:a16="http://schemas.microsoft.com/office/drawing/2014/main" id="{6459E1CB-7246-71AA-79A4-2D6B952474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5722" y="812147"/>
            <a:ext cx="5570984" cy="574330"/>
          </a:xfrm>
          <a:effectLst/>
        </p:spPr>
        <p:txBody>
          <a:bodyPr/>
          <a:lstStyle/>
          <a:p>
            <a:pPr algn="l"/>
            <a:r>
              <a:rPr lang="en-US" altLang="en-US" sz="2000" b="1" dirty="0"/>
              <a:t>Emergent transcatheter repair</a:t>
            </a:r>
          </a:p>
        </p:txBody>
      </p:sp>
      <p:sp>
        <p:nvSpPr>
          <p:cNvPr id="9" name="Title 11">
            <a:extLst>
              <a:ext uri="{FF2B5EF4-FFF2-40B4-BE49-F238E27FC236}">
                <a16:creationId xmlns:a16="http://schemas.microsoft.com/office/drawing/2014/main" id="{335F8C3A-A2B0-B58D-D894-D4726BC9E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5419" y="3393106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2000" b="1" dirty="0">
                <a:solidFill>
                  <a:schemeClr val="tx1"/>
                </a:solidFill>
              </a:rPr>
              <a:t>What next?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6519E58-C031-A6E7-B2D2-FB06A1677B15}"/>
              </a:ext>
            </a:extLst>
          </p:cNvPr>
          <p:cNvCxnSpPr/>
          <p:nvPr/>
        </p:nvCxnSpPr>
        <p:spPr>
          <a:xfrm>
            <a:off x="274320" y="775098"/>
            <a:ext cx="531634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Schneider Pap Muscle Rupture MitraClip84 (Converted)" descr="Schneider Pap Muscle Rupture MitraClip84 (Converted)">
            <a:hlinkClick r:id="" action="ppaction://media"/>
            <a:extLst>
              <a:ext uri="{FF2B5EF4-FFF2-40B4-BE49-F238E27FC236}">
                <a16:creationId xmlns:a16="http://schemas.microsoft.com/office/drawing/2014/main" id="{193009CE-A05B-D324-F3A7-1A7F388C8792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4766" y="1413517"/>
            <a:ext cx="2541372" cy="190602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3920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3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3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38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44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2EED52CD-AF5A-544F-9788-6FB7DABCB2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1833" y="935993"/>
            <a:ext cx="2668900" cy="286827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69C194B4-03F3-1149-8765-5D96C82FAE9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5160" y="945221"/>
            <a:ext cx="2376526" cy="285904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1092EA-611E-014F-9B47-F63F5494E2F7}"/>
              </a:ext>
            </a:extLst>
          </p:cNvPr>
          <p:cNvSpPr txBox="1"/>
          <p:nvPr/>
        </p:nvSpPr>
        <p:spPr>
          <a:xfrm>
            <a:off x="5819894" y="3926900"/>
            <a:ext cx="1338829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15 mmHg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DDD07B-AD9B-4743-9B0B-016A50326689}"/>
              </a:ext>
            </a:extLst>
          </p:cNvPr>
          <p:cNvSpPr txBox="1"/>
          <p:nvPr/>
        </p:nvSpPr>
        <p:spPr>
          <a:xfrm>
            <a:off x="2024009" y="3926900"/>
            <a:ext cx="1338829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42 mmHg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2EC649-231D-614F-9EAD-1891B299CB2E}"/>
              </a:ext>
            </a:extLst>
          </p:cNvPr>
          <p:cNvSpPr txBox="1"/>
          <p:nvPr/>
        </p:nvSpPr>
        <p:spPr>
          <a:xfrm>
            <a:off x="2828033" y="230042"/>
            <a:ext cx="3487943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Left Atrial Pressure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D0E3F2E5-F068-3742-9127-589EFC18C12F}"/>
              </a:ext>
            </a:extLst>
          </p:cNvPr>
          <p:cNvSpPr/>
          <p:nvPr/>
        </p:nvSpPr>
        <p:spPr>
          <a:xfrm>
            <a:off x="4371654" y="2126751"/>
            <a:ext cx="400692" cy="444999"/>
          </a:xfrm>
          <a:prstGeom prst="rightArrow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817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FE9656-D122-6841-99B9-286BBEC8E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8880" y="-388244"/>
            <a:ext cx="7772400" cy="1125140"/>
          </a:xfrm>
          <a:effectLst/>
        </p:spPr>
        <p:txBody>
          <a:bodyPr/>
          <a:lstStyle/>
          <a:p>
            <a:r>
              <a:rPr lang="en-US" sz="2800" b="1" dirty="0"/>
              <a:t>Different technique, better result</a:t>
            </a:r>
          </a:p>
        </p:txBody>
      </p:sp>
      <p:pic>
        <p:nvPicPr>
          <p:cNvPr id="4" name="Sgmoen59 (Converted)" descr="Sgmoen59 (Converted)">
            <a:hlinkClick r:id="" action="ppaction://media"/>
            <a:extLst>
              <a:ext uri="{FF2B5EF4-FFF2-40B4-BE49-F238E27FC236}">
                <a16:creationId xmlns:a16="http://schemas.microsoft.com/office/drawing/2014/main" id="{1116FCC3-313D-9E40-B909-44CD5179FB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2042" y="1296922"/>
            <a:ext cx="2715768" cy="203682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5" name="Sgmoen87 (Converted)" descr="Sgmoen87 (Converted)">
            <a:hlinkClick r:id="" action="ppaction://media"/>
            <a:extLst>
              <a:ext uri="{FF2B5EF4-FFF2-40B4-BE49-F238E27FC236}">
                <a16:creationId xmlns:a16="http://schemas.microsoft.com/office/drawing/2014/main" id="{D363961F-5D9D-EC43-BC67-AF410F34A01E}"/>
              </a:ext>
            </a:extLst>
          </p:cNvPr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43643" y="1296922"/>
            <a:ext cx="2718928" cy="203911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6" name="Sgmoen88 (Converted)" descr="Sgmoen88 (Converted)">
            <a:hlinkClick r:id="" action="ppaction://media"/>
            <a:extLst>
              <a:ext uri="{FF2B5EF4-FFF2-40B4-BE49-F238E27FC236}">
                <a16:creationId xmlns:a16="http://schemas.microsoft.com/office/drawing/2014/main" id="{A543AE53-C6BE-7F4D-A5D9-A86DF2007CF7}"/>
              </a:ext>
            </a:extLst>
          </p:cNvPr>
          <p:cNvPicPr>
            <a:picLocks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32459" y="1296922"/>
            <a:ext cx="2789499" cy="203911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49BA193D-DA2D-EB8C-4787-425FC8963207}"/>
              </a:ext>
            </a:extLst>
          </p:cNvPr>
          <p:cNvSpPr txBox="1">
            <a:spLocks/>
          </p:cNvSpPr>
          <p:nvPr/>
        </p:nvSpPr>
        <p:spPr bwMode="auto">
          <a:xfrm>
            <a:off x="135635" y="2890415"/>
            <a:ext cx="8823301" cy="1125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chemeClr val="tx1"/>
                </a:solidFill>
              </a:rPr>
              <a:t>Trap papillary muscle in its anatomic position for better result</a:t>
            </a:r>
          </a:p>
        </p:txBody>
      </p:sp>
    </p:spTree>
    <p:extLst>
      <p:ext uri="{BB962C8B-B14F-4D97-AF65-F5344CB8AC3E}">
        <p14:creationId xmlns:p14="http://schemas.microsoft.com/office/powerpoint/2010/main" val="238924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VI2022 Slide Template B" id="{69F2056E-A575-454D-AD4D-E41DFB41CFB4}" vid="{6E4F616B-B4C1-CA4B-8A2D-0BE7B0409C1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10544</TotalTime>
  <Words>193</Words>
  <Application>Microsoft Macintosh PowerPoint</Application>
  <PresentationFormat>On-screen Show (16:9)</PresentationFormat>
  <Paragraphs>36</Paragraphs>
  <Slides>10</Slides>
  <Notes>3</Notes>
  <HiddenSlides>0</HiddenSlides>
  <MMClips>16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1_Office Theme</vt:lpstr>
      <vt:lpstr>Ultimate Structural Case </vt:lpstr>
      <vt:lpstr>Disclosures</vt:lpstr>
      <vt:lpstr>Case Presentation</vt:lpstr>
      <vt:lpstr>PowerPoint Presentation</vt:lpstr>
      <vt:lpstr>How to manage acute MR with papillary muscle with transcatheter therapy?</vt:lpstr>
      <vt:lpstr>PowerPoint Presentation</vt:lpstr>
      <vt:lpstr>Emergent transcatheter repair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Tom Loveman</cp:lastModifiedBy>
  <cp:revision>52</cp:revision>
  <dcterms:created xsi:type="dcterms:W3CDTF">2022-03-17T13:16:03Z</dcterms:created>
  <dcterms:modified xsi:type="dcterms:W3CDTF">2023-03-02T21:21:28Z</dcterms:modified>
</cp:coreProperties>
</file>